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24384000" cy="13716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7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3952800" y="3645720"/>
            <a:ext cx="16477560" cy="348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952800" y="3645720"/>
            <a:ext cx="16477560" cy="348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3952800" y="3645720"/>
            <a:ext cx="16477560" cy="348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952800" y="3645720"/>
            <a:ext cx="16477560" cy="348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3952800" y="3645720"/>
            <a:ext cx="16477560" cy="348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3952800" y="3645720"/>
            <a:ext cx="16477560" cy="348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952800" y="3645720"/>
            <a:ext cx="16477560" cy="348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3952800" y="3645720"/>
            <a:ext cx="16477560" cy="1615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952800" y="3645720"/>
            <a:ext cx="16477560" cy="348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952800" y="3645720"/>
            <a:ext cx="16477560" cy="348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3952800" y="3645720"/>
            <a:ext cx="16477560" cy="348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952800" y="3645720"/>
            <a:ext cx="16477560" cy="348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242562463_How_Much_Information_2009_Report_on_American_Consumer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hyperlink" Target="https://www.nytimes.com/2009/12/10/technology/10data.htm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pubmed.ncbi.nlm.nih.gov/15450170/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hyperlink" Target="https://www.ncbi.nlm.nih.gov/pmc/articles/PMC6084281/" TargetMode="Externa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4_memo_prime ко 4.jpg" descr="4_memo_prime ко 4.jpg"/>
          <p:cNvPicPr/>
          <p:nvPr/>
        </p:nvPicPr>
        <p:blipFill>
          <a:blip r:embed="rId2"/>
          <a:srcRect l="1384" r="3730" b="4911"/>
          <a:stretch/>
        </p:blipFill>
        <p:spPr>
          <a:xfrm>
            <a:off x="-75960" y="0"/>
            <a:ext cx="24535440" cy="13830480"/>
          </a:xfrm>
          <a:prstGeom prst="rect">
            <a:avLst/>
          </a:prstGeom>
          <a:ln w="12700">
            <a:noFill/>
          </a:ln>
        </p:spPr>
      </p:pic>
      <p:sp>
        <p:nvSpPr>
          <p:cNvPr id="39" name="Safrino…_1"/>
          <p:cNvSpPr/>
          <p:nvPr/>
        </p:nvSpPr>
        <p:spPr>
          <a:xfrm>
            <a:off x="1556280" y="3869640"/>
            <a:ext cx="15155640" cy="39924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et" sz="15400" b="1" strike="noStrike" spc="-1" dirty="0">
                <a:solidFill>
                  <a:schemeClr val="bg1"/>
                </a:solidFill>
                <a:latin typeface="Arial"/>
                <a:ea typeface="Arial"/>
              </a:rPr>
              <a:t>Memo Prime</a:t>
            </a:r>
            <a:br>
              <a:rPr dirty="0">
                <a:solidFill>
                  <a:schemeClr val="bg1"/>
                </a:solidFill>
              </a:rPr>
            </a:br>
            <a:r>
              <a:rPr lang="et-EE" sz="7400" b="1" strike="noStrike" spc="-1" dirty="0">
                <a:solidFill>
                  <a:schemeClr val="bg1"/>
                </a:solidFill>
                <a:latin typeface="Arial"/>
                <a:ea typeface="Arial"/>
              </a:rPr>
              <a:t>Säilitades kõige tähtsam</a:t>
            </a:r>
            <a:endParaRPr lang="ru-RU" sz="7400" b="0" strike="noStrike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40" name="cc logo_grafit.png" descr="cc logo_grafit.png"/>
          <p:cNvPicPr/>
          <p:nvPr/>
        </p:nvPicPr>
        <p:blipFill>
          <a:blip r:embed="rId3"/>
          <a:stretch/>
        </p:blipFill>
        <p:spPr>
          <a:xfrm>
            <a:off x="1192680" y="12180240"/>
            <a:ext cx="3770640" cy="115164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Фигура"/>
          <p:cNvSpPr/>
          <p:nvPr/>
        </p:nvSpPr>
        <p:spPr>
          <a:xfrm rot="10800000">
            <a:off x="-99000" y="9245520"/>
            <a:ext cx="24778440" cy="9500760"/>
          </a:xfrm>
          <a:custGeom>
            <a:avLst/>
            <a:gdLst/>
            <a:ahLst/>
            <a:cxnLst/>
            <a:rect l="l" t="t" r="r" b="b"/>
            <a:pathLst>
              <a:path w="21600" h="21561">
                <a:moveTo>
                  <a:pt x="0" y="0"/>
                </a:moveTo>
                <a:lnTo>
                  <a:pt x="21600" y="0"/>
                </a:lnTo>
                <a:lnTo>
                  <a:pt x="21586" y="21561"/>
                </a:lnTo>
                <a:cubicBezTo>
                  <a:pt x="20352" y="20547"/>
                  <a:pt x="19081" y="19881"/>
                  <a:pt x="17793" y="19574"/>
                </a:cubicBezTo>
                <a:cubicBezTo>
                  <a:pt x="13453" y="18540"/>
                  <a:pt x="9123" y="21600"/>
                  <a:pt x="4766" y="21009"/>
                </a:cubicBezTo>
                <a:cubicBezTo>
                  <a:pt x="3164" y="20792"/>
                  <a:pt x="1578" y="20081"/>
                  <a:pt x="41" y="18891"/>
                </a:cubicBezTo>
                <a:lnTo>
                  <a:pt x="0" y="0"/>
                </a:lnTo>
                <a:close/>
              </a:path>
            </a:pathLst>
          </a:custGeom>
          <a:solidFill>
            <a:srgbClr val="D2DF91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8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286280" y="1022760"/>
            <a:ext cx="22235760" cy="2669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8200" b="0" strike="noStrike" cap="all" spc="-1" baseline="30000" dirty="0">
                <a:solidFill>
                  <a:srgbClr val="363F47"/>
                </a:solidFill>
                <a:latin typeface="Arial"/>
                <a:ea typeface="Arial"/>
              </a:rPr>
              <a:t>Uuringud kinnitavad </a:t>
            </a:r>
            <a:r>
              <a:rPr lang="et" sz="8200" b="1" strike="noStrike" cap="all" spc="-1" baseline="30000" dirty="0">
                <a:solidFill>
                  <a:srgbClr val="363F47"/>
                </a:solidFill>
                <a:latin typeface="Arial"/>
                <a:ea typeface="Arial"/>
              </a:rPr>
              <a:t>Memophenol™ positiivset mõju</a:t>
            </a:r>
            <a:r>
              <a:rPr lang="et" sz="8200" b="0" strike="noStrike" cap="all" spc="-1" baseline="30000" dirty="0">
                <a:solidFill>
                  <a:srgbClr val="363F47"/>
                </a:solidFill>
                <a:latin typeface="Arial"/>
                <a:ea typeface="Arial"/>
              </a:rPr>
              <a:t> </a:t>
            </a:r>
            <a:r>
              <a:rPr lang="et-EE" sz="8200" b="0" strike="noStrike" cap="all" spc="-1" baseline="30000" dirty="0">
                <a:solidFill>
                  <a:srgbClr val="363F47"/>
                </a:solidFill>
                <a:latin typeface="Arial"/>
                <a:ea typeface="Arial"/>
              </a:rPr>
              <a:t>kognitiivsetele</a:t>
            </a:r>
            <a:r>
              <a:rPr lang="et" sz="8200" b="0" strike="noStrike" cap="all" spc="-1" baseline="30000" dirty="0">
                <a:solidFill>
                  <a:srgbClr val="363F47"/>
                </a:solidFill>
                <a:latin typeface="Arial"/>
                <a:ea typeface="Arial"/>
              </a:rPr>
              <a:t> võimetele</a:t>
            </a:r>
            <a:endParaRPr lang="ru-RU" sz="8200" b="0" strike="noStrike" spc="-1" dirty="0">
              <a:latin typeface="Arial"/>
            </a:endParaRPr>
          </a:p>
        </p:txBody>
      </p:sp>
      <p:sp>
        <p:nvSpPr>
          <p:cNvPr id="189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343160" y="3304080"/>
            <a:ext cx="15459480" cy="1828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r>
              <a:rPr lang="et" sz="6800" b="1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Randomiseeritud topeltpime platseebokontrollitud uuring näitab, et: </a:t>
            </a:r>
            <a:endParaRPr lang="ru-RU" sz="6800" b="0" strike="noStrike" spc="-1" dirty="0">
              <a:latin typeface="Arial"/>
            </a:endParaRPr>
          </a:p>
        </p:txBody>
      </p:sp>
      <p:sp>
        <p:nvSpPr>
          <p:cNvPr id="190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2176920" y="5180760"/>
            <a:ext cx="18287280" cy="1605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-EE" sz="5200" b="0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regulaarsel manustamisel </a:t>
            </a:r>
            <a:r>
              <a:rPr lang="et-EE" sz="5200" b="1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paraneb episoodiline mälu</a:t>
            </a:r>
            <a:r>
              <a:rPr lang="et-EE" sz="5200" b="0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 (inimese elusündmuste, nende koht ja aeg ning nendega seotud emotsioonide mälu)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191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2176920" y="7011720"/>
            <a:ext cx="16729920" cy="1754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-EE" sz="5200" b="0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ja isegi ühekordse annusega suureneb </a:t>
            </a:r>
            <a:r>
              <a:rPr lang="et-EE" sz="5200" b="1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töömälu ja tähelepanu </a:t>
            </a:r>
            <a:r>
              <a:rPr lang="et-EE" sz="5200" b="0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palju pingutust nõudva intellektuaalse ülesande täitmisel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192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2939040" y="11193840"/>
            <a:ext cx="18930600" cy="1542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-EE" sz="4500" b="0" strike="noStrike" spc="-1" baseline="30000" dirty="0">
                <a:solidFill>
                  <a:srgbClr val="414A51"/>
                </a:solidFill>
                <a:latin typeface="Arial"/>
                <a:ea typeface="Arial"/>
              </a:rPr>
              <a:t>Memophenol™-i hindavad eriti kõrge intellektuaalse koormuse all olevad inimesed ja kooliõpilased, samuti vanemad inimesed, kellel on vanusega seotud muutuste tunnused.</a:t>
            </a:r>
            <a:endParaRPr lang="ru-RU" sz="4500" b="0" strike="noStrike" spc="-1" dirty="0">
              <a:latin typeface="Arial"/>
            </a:endParaRPr>
          </a:p>
        </p:txBody>
      </p:sp>
      <p:sp>
        <p:nvSpPr>
          <p:cNvPr id="193" name="Кружок"/>
          <p:cNvSpPr/>
          <p:nvPr/>
        </p:nvSpPr>
        <p:spPr>
          <a:xfrm>
            <a:off x="1674720" y="5180760"/>
            <a:ext cx="314640" cy="314640"/>
          </a:xfrm>
          <a:prstGeom prst="ellipse">
            <a:avLst/>
          </a:prstGeom>
          <a:solidFill>
            <a:srgbClr val="494294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4" name="Кружок"/>
          <p:cNvSpPr/>
          <p:nvPr/>
        </p:nvSpPr>
        <p:spPr>
          <a:xfrm>
            <a:off x="1674720" y="7052040"/>
            <a:ext cx="314640" cy="314640"/>
          </a:xfrm>
          <a:prstGeom prst="ellipse">
            <a:avLst/>
          </a:prstGeom>
          <a:solidFill>
            <a:srgbClr val="494294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5" name="memo-prime-14.png" descr="memo-prime-14.png"/>
          <p:cNvPicPr/>
          <p:nvPr/>
        </p:nvPicPr>
        <p:blipFill>
          <a:blip r:embed="rId2"/>
          <a:stretch/>
        </p:blipFill>
        <p:spPr>
          <a:xfrm>
            <a:off x="1398240" y="11020680"/>
            <a:ext cx="1171080" cy="1171080"/>
          </a:xfrm>
          <a:prstGeom prst="rect">
            <a:avLst/>
          </a:prstGeom>
          <a:ln w="12700">
            <a:noFill/>
          </a:ln>
        </p:spPr>
      </p:pic>
      <p:sp>
        <p:nvSpPr>
          <p:cNvPr id="196" name="Safrino"/>
          <p:cNvSpPr/>
          <p:nvPr/>
        </p:nvSpPr>
        <p:spPr>
          <a:xfrm>
            <a:off x="1301760" y="12677040"/>
            <a:ext cx="2844720" cy="627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t" sz="2500" b="1" strike="noStrike" cap="all" spc="-1" dirty="0">
                <a:solidFill>
                  <a:srgbClr val="285FB0"/>
                </a:solidFill>
                <a:latin typeface="Arial"/>
                <a:ea typeface="Arial"/>
              </a:rPr>
              <a:t>Memo-prime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197" name="Main.png" descr="Main.png"/>
          <p:cNvPicPr/>
          <p:nvPr/>
        </p:nvPicPr>
        <p:blipFill>
          <a:blip r:embed="rId3"/>
          <a:stretch/>
        </p:blipFill>
        <p:spPr>
          <a:xfrm>
            <a:off x="21251880" y="12783960"/>
            <a:ext cx="1773360" cy="31464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Фигура"/>
          <p:cNvSpPr/>
          <p:nvPr/>
        </p:nvSpPr>
        <p:spPr>
          <a:xfrm rot="10800000">
            <a:off x="-196920" y="8580960"/>
            <a:ext cx="24778440" cy="5353200"/>
          </a:xfrm>
          <a:custGeom>
            <a:avLst/>
            <a:gdLst/>
            <a:ahLst/>
            <a:cxnLst/>
            <a:rect l="l" t="t" r="r" b="b"/>
            <a:pathLst>
              <a:path w="21600" h="19708">
                <a:moveTo>
                  <a:pt x="0" y="0"/>
                </a:moveTo>
                <a:lnTo>
                  <a:pt x="21600" y="0"/>
                </a:lnTo>
                <a:lnTo>
                  <a:pt x="21581" y="18253"/>
                </a:lnTo>
                <a:cubicBezTo>
                  <a:pt x="21260" y="18506"/>
                  <a:pt x="20937" y="18724"/>
                  <a:pt x="20612" y="18907"/>
                </a:cubicBezTo>
                <a:cubicBezTo>
                  <a:pt x="15834" y="21600"/>
                  <a:pt x="11039" y="16653"/>
                  <a:pt x="6221" y="16499"/>
                </a:cubicBezTo>
                <a:cubicBezTo>
                  <a:pt x="4146" y="16432"/>
                  <a:pt x="2074" y="17260"/>
                  <a:pt x="39" y="18968"/>
                </a:cubicBezTo>
                <a:lnTo>
                  <a:pt x="0" y="0"/>
                </a:lnTo>
                <a:close/>
              </a:path>
            </a:pathLst>
          </a:custGeom>
          <a:solidFill>
            <a:srgbClr val="D2DF91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9" name="Абрикосы, согретые солнцем и выращенные…"/>
          <p:cNvSpPr/>
          <p:nvPr/>
        </p:nvSpPr>
        <p:spPr>
          <a:xfrm>
            <a:off x="1367280" y="741240"/>
            <a:ext cx="18477360" cy="17654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45000" rIns="45000" bIns="4500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-EE" sz="5500" b="1" strike="noStrike" cap="all" spc="-1" dirty="0">
                <a:solidFill>
                  <a:srgbClr val="363F47"/>
                </a:solidFill>
                <a:latin typeface="Arial"/>
                <a:ea typeface="Arial"/>
              </a:rPr>
              <a:t>Memophenol™ </a:t>
            </a:r>
            <a:r>
              <a:rPr lang="et-EE" sz="5500" b="0" strike="noStrike" cap="all" spc="-1" dirty="0">
                <a:solidFill>
                  <a:srgbClr val="363F47"/>
                </a:solidFill>
                <a:latin typeface="Arial"/>
                <a:ea typeface="Arial"/>
              </a:rPr>
              <a:t>tõhusus</a:t>
            </a:r>
            <a:r>
              <a:rPr lang="et-EE" sz="5500" b="1" strike="noStrike" cap="all" spc="-1" dirty="0">
                <a:solidFill>
                  <a:srgbClr val="363F47"/>
                </a:solidFill>
                <a:latin typeface="Arial"/>
                <a:ea typeface="Arial"/>
              </a:rPr>
              <a:t> </a:t>
            </a:r>
            <a:r>
              <a:rPr lang="et-EE" sz="5500" b="0" strike="noStrike" cap="all" spc="-1" dirty="0">
                <a:solidFill>
                  <a:srgbClr val="363F47"/>
                </a:solidFill>
                <a:latin typeface="Arial"/>
                <a:ea typeface="Arial"/>
              </a:rPr>
              <a:t>on rahvusvaheliselt tunnustatud</a:t>
            </a:r>
            <a:endParaRPr lang="ru-RU" sz="5500" b="0" strike="noStrike" spc="-1" dirty="0">
              <a:latin typeface="Arial"/>
            </a:endParaRPr>
          </a:p>
        </p:txBody>
      </p:sp>
      <p:sp>
        <p:nvSpPr>
          <p:cNvPr id="200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1391480" y="6522480"/>
            <a:ext cx="12649680" cy="1754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spcBef>
                <a:spcPts val="5800"/>
              </a:spcBef>
              <a:tabLst>
                <a:tab pos="0" algn="l"/>
              </a:tabLst>
            </a:pPr>
            <a:r>
              <a:rPr lang="et-EE" sz="5200" b="0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French Innovation Corner 2016 farmaatsiatoodete kategoorias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201" name="Сертификаты:"/>
          <p:cNvSpPr/>
          <p:nvPr/>
        </p:nvSpPr>
        <p:spPr>
          <a:xfrm>
            <a:off x="1300680" y="9196560"/>
            <a:ext cx="8369640" cy="884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tabLst>
                <a:tab pos="0" algn="l"/>
              </a:tabLst>
            </a:pPr>
            <a:r>
              <a:rPr lang="et" sz="5200" b="1" strike="noStrike" spc="-1" baseline="30000" dirty="0">
                <a:solidFill>
                  <a:srgbClr val="414A51"/>
                </a:solidFill>
                <a:latin typeface="Arial"/>
                <a:ea typeface="Arial"/>
              </a:rPr>
              <a:t>Sertifikaadid:</a:t>
            </a:r>
            <a:endParaRPr lang="ru-RU" sz="5200" b="0" strike="noStrike" spc="-1" dirty="0">
              <a:latin typeface="Arial"/>
            </a:endParaRPr>
          </a:p>
        </p:txBody>
      </p:sp>
      <p:grpSp>
        <p:nvGrpSpPr>
          <p:cNvPr id="202" name="Группа"/>
          <p:cNvGrpSpPr/>
          <p:nvPr/>
        </p:nvGrpSpPr>
        <p:grpSpPr>
          <a:xfrm>
            <a:off x="1372680" y="10261080"/>
            <a:ext cx="16090200" cy="1813680"/>
            <a:chOff x="1372680" y="10261080"/>
            <a:chExt cx="16090200" cy="1813680"/>
          </a:xfrm>
        </p:grpSpPr>
        <p:pic>
          <p:nvPicPr>
            <p:cNvPr id="203" name="made-in-france.png" descr="made-in-france.png"/>
            <p:cNvPicPr/>
            <p:nvPr/>
          </p:nvPicPr>
          <p:blipFill>
            <a:blip r:embed="rId2"/>
            <a:stretch/>
          </p:blipFill>
          <p:spPr>
            <a:xfrm>
              <a:off x="15649200" y="10261080"/>
              <a:ext cx="1813680" cy="18136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04" name="Kosher-.png" descr="Kosher-.png"/>
            <p:cNvPicPr/>
            <p:nvPr/>
          </p:nvPicPr>
          <p:blipFill>
            <a:blip r:embed="rId3"/>
            <a:stretch/>
          </p:blipFill>
          <p:spPr>
            <a:xfrm>
              <a:off x="12793680" y="10261080"/>
              <a:ext cx="1813680" cy="18136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05" name="halal.png" descr="halal.png"/>
            <p:cNvPicPr/>
            <p:nvPr/>
          </p:nvPicPr>
          <p:blipFill>
            <a:blip r:embed="rId4"/>
            <a:stretch/>
          </p:blipFill>
          <p:spPr>
            <a:xfrm>
              <a:off x="9938520" y="10261080"/>
              <a:ext cx="1813680" cy="18136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06" name="clean-label.png" descr="clean-label.png"/>
            <p:cNvPicPr/>
            <p:nvPr/>
          </p:nvPicPr>
          <p:blipFill>
            <a:blip r:embed="rId5"/>
            <a:stretch/>
          </p:blipFill>
          <p:spPr>
            <a:xfrm>
              <a:off x="7083000" y="10261080"/>
              <a:ext cx="1813680" cy="18136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07" name="organic.png" descr="organic.png"/>
            <p:cNvPicPr/>
            <p:nvPr/>
          </p:nvPicPr>
          <p:blipFill>
            <a:blip r:embed="rId6"/>
            <a:stretch/>
          </p:blipFill>
          <p:spPr>
            <a:xfrm>
              <a:off x="4227840" y="10261080"/>
              <a:ext cx="1813680" cy="18136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08" name="vegan.png" descr="vegan.png"/>
            <p:cNvPicPr/>
            <p:nvPr/>
          </p:nvPicPr>
          <p:blipFill>
            <a:blip r:embed="rId7"/>
            <a:stretch/>
          </p:blipFill>
          <p:spPr>
            <a:xfrm>
              <a:off x="1372680" y="10261080"/>
              <a:ext cx="1813680" cy="1813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209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306080" y="6522480"/>
            <a:ext cx="10084680" cy="2546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spcBef>
                <a:spcPts val="5800"/>
              </a:spcBef>
              <a:tabLst>
                <a:tab pos="0" algn="l"/>
              </a:tabLst>
            </a:pPr>
            <a:r>
              <a:rPr lang="ru-RU" sz="5200" b="0" strike="noStrike" spc="-1" baseline="30000" dirty="0" err="1">
                <a:solidFill>
                  <a:srgbClr val="363F47"/>
                </a:solidFill>
                <a:latin typeface="Arial"/>
                <a:ea typeface="Arial"/>
              </a:rPr>
              <a:t>Vitafoods</a:t>
            </a:r>
            <a:r>
              <a:rPr lang="ru-RU" sz="5200" b="0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 Europe 2017, 2019 «</a:t>
            </a:r>
            <a:r>
              <a:rPr lang="ru-RU" sz="5200" b="0" strike="noStrike" spc="-1" baseline="30000" dirty="0" err="1">
                <a:solidFill>
                  <a:srgbClr val="363F47"/>
                </a:solidFill>
                <a:latin typeface="Arial"/>
                <a:ea typeface="Arial"/>
              </a:rPr>
              <a:t>Healthy</a:t>
            </a:r>
            <a:r>
              <a:rPr lang="ru-RU" sz="5200" b="0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 </a:t>
            </a:r>
            <a:r>
              <a:rPr lang="ru-RU" sz="5200" b="0" strike="noStrike" spc="-1" baseline="30000" dirty="0" err="1">
                <a:solidFill>
                  <a:srgbClr val="363F47"/>
                </a:solidFill>
                <a:latin typeface="Arial"/>
                <a:ea typeface="Arial"/>
              </a:rPr>
              <a:t>Ageing</a:t>
            </a:r>
            <a:r>
              <a:rPr lang="ru-RU" sz="5200" b="0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» («</a:t>
            </a:r>
            <a:r>
              <a:rPr lang="et-EE" sz="5200" b="0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Tervislik vananemine</a:t>
            </a:r>
            <a:r>
              <a:rPr lang="ru-RU" sz="5200" b="0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») </a:t>
            </a:r>
            <a:r>
              <a:rPr lang="et-EE" sz="5200" b="0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kategoorias</a:t>
            </a:r>
            <a:br>
              <a:rPr dirty="0"/>
            </a:br>
            <a:endParaRPr lang="ru-RU" sz="5200" b="0" strike="noStrike" spc="-1" dirty="0">
              <a:latin typeface="Arial"/>
            </a:endParaRPr>
          </a:p>
        </p:txBody>
      </p:sp>
      <p:sp>
        <p:nvSpPr>
          <p:cNvPr id="210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1567520" y="3084840"/>
            <a:ext cx="12042720" cy="1754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spcBef>
                <a:spcPts val="5800"/>
              </a:spcBef>
              <a:tabLst>
                <a:tab pos="0" algn="l"/>
              </a:tabLst>
            </a:pPr>
            <a:r>
              <a:rPr lang="ru-RU" sz="5200" b="1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BEST INNOVATION</a:t>
            </a:r>
            <a:br>
              <a:rPr dirty="0"/>
            </a:br>
            <a:r>
              <a:rPr lang="et" sz="5200" b="0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 (PARIM UUENDUS) 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211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367280" y="3048840"/>
            <a:ext cx="6990120" cy="1754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spcBef>
                <a:spcPts val="5800"/>
              </a:spcBef>
              <a:tabLst>
                <a:tab pos="0" algn="l"/>
              </a:tabLst>
            </a:pPr>
            <a:r>
              <a:rPr lang="et" sz="5200" b="1" strike="noStrike" spc="-1" baseline="30000" dirty="0">
                <a:solidFill>
                  <a:srgbClr val="363F47"/>
                </a:solidFill>
                <a:latin typeface="Arial"/>
                <a:ea typeface="DejaVu Sans"/>
              </a:rPr>
              <a:t>BEST </a:t>
            </a:r>
            <a:r>
              <a:rPr lang="ru-RU" sz="5200" b="1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INGREDIENT</a:t>
            </a:r>
            <a:r>
              <a:rPr lang="et" sz="5200" b="1" strike="noStrike" spc="-1" baseline="30000" dirty="0">
                <a:solidFill>
                  <a:srgbClr val="363F47"/>
                </a:solidFill>
                <a:latin typeface="Arial"/>
                <a:ea typeface="DejaVu Sans"/>
              </a:rPr>
              <a:t> </a:t>
            </a:r>
            <a:br>
              <a:rPr dirty="0"/>
            </a:br>
            <a:r>
              <a:rPr lang="et" sz="5200" b="0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 (PARIM KOOSTISOSA)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212" name="Safrino"/>
          <p:cNvSpPr/>
          <p:nvPr/>
        </p:nvSpPr>
        <p:spPr>
          <a:xfrm>
            <a:off x="1301760" y="12677040"/>
            <a:ext cx="2844720" cy="627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t" sz="2500" b="1" strike="noStrike" cap="all" spc="-1" dirty="0">
                <a:solidFill>
                  <a:srgbClr val="285FB0"/>
                </a:solidFill>
                <a:latin typeface="Arial"/>
                <a:ea typeface="Arial"/>
              </a:rPr>
              <a:t>Memo-prime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213" name="Main.png" descr="Main.png"/>
          <p:cNvPicPr/>
          <p:nvPr/>
        </p:nvPicPr>
        <p:blipFill>
          <a:blip r:embed="rId8"/>
          <a:stretch/>
        </p:blipFill>
        <p:spPr>
          <a:xfrm>
            <a:off x="21251880" y="12783960"/>
            <a:ext cx="1773360" cy="314640"/>
          </a:xfrm>
          <a:prstGeom prst="rect">
            <a:avLst/>
          </a:prstGeom>
          <a:ln w="12700">
            <a:noFill/>
          </a:ln>
        </p:spPr>
      </p:pic>
      <p:pic>
        <p:nvPicPr>
          <p:cNvPr id="214" name="Рисунок 1" descr="Рисунок 1"/>
          <p:cNvPicPr/>
          <p:nvPr/>
        </p:nvPicPr>
        <p:blipFill>
          <a:blip r:embed="rId9"/>
          <a:stretch/>
        </p:blipFill>
        <p:spPr>
          <a:xfrm>
            <a:off x="11567520" y="4641120"/>
            <a:ext cx="1595880" cy="1595880"/>
          </a:xfrm>
          <a:prstGeom prst="rect">
            <a:avLst/>
          </a:prstGeom>
          <a:ln w="12700">
            <a:noFill/>
          </a:ln>
        </p:spPr>
      </p:pic>
      <p:grpSp>
        <p:nvGrpSpPr>
          <p:cNvPr id="215" name="Group 1"/>
          <p:cNvGrpSpPr/>
          <p:nvPr/>
        </p:nvGrpSpPr>
        <p:grpSpPr>
          <a:xfrm>
            <a:off x="1543680" y="4639680"/>
            <a:ext cx="3591000" cy="1532520"/>
            <a:chOff x="1543680" y="4639680"/>
            <a:chExt cx="3591000" cy="1532520"/>
          </a:xfrm>
        </p:grpSpPr>
        <p:sp>
          <p:nvSpPr>
            <p:cNvPr id="216" name="Сквиркл"/>
            <p:cNvSpPr/>
            <p:nvPr/>
          </p:nvSpPr>
          <p:spPr>
            <a:xfrm>
              <a:off x="1543680" y="4639680"/>
              <a:ext cx="3591000" cy="1532520"/>
            </a:xfrm>
            <a:prstGeom prst="roundRect">
              <a:avLst>
                <a:gd name="adj" fmla="val 12425"/>
              </a:avLst>
            </a:prstGeom>
            <a:solidFill>
              <a:srgbClr val="FFFFFF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17" name="Рисунок 2" descr="Рисунок 2"/>
            <p:cNvPicPr/>
            <p:nvPr/>
          </p:nvPicPr>
          <p:blipFill>
            <a:blip r:embed="rId10"/>
            <a:stretch/>
          </p:blipFill>
          <p:spPr>
            <a:xfrm>
              <a:off x="1654200" y="4659480"/>
              <a:ext cx="1428120" cy="142812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18" name="Рисунок 4" descr="Рисунок 4"/>
            <p:cNvPicPr/>
            <p:nvPr/>
          </p:nvPicPr>
          <p:blipFill>
            <a:blip r:embed="rId11"/>
            <a:stretch/>
          </p:blipFill>
          <p:spPr>
            <a:xfrm>
              <a:off x="3473280" y="4644000"/>
              <a:ext cx="1428120" cy="1428120"/>
            </a:xfrm>
            <a:prstGeom prst="rect">
              <a:avLst/>
            </a:prstGeom>
            <a:ln w="12700"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memo-prime_2_small копия.jpg" descr="memo-prime_2_small копия.jpg"/>
          <p:cNvPicPr/>
          <p:nvPr/>
        </p:nvPicPr>
        <p:blipFill>
          <a:blip r:embed="rId2"/>
          <a:stretch/>
        </p:blipFill>
        <p:spPr>
          <a:xfrm>
            <a:off x="-15120" y="0"/>
            <a:ext cx="21513240" cy="13715280"/>
          </a:xfrm>
          <a:prstGeom prst="rect">
            <a:avLst/>
          </a:prstGeom>
          <a:ln w="12700">
            <a:noFill/>
          </a:ln>
        </p:spPr>
      </p:pic>
      <p:sp>
        <p:nvSpPr>
          <p:cNvPr id="220" name="Фигура"/>
          <p:cNvSpPr/>
          <p:nvPr/>
        </p:nvSpPr>
        <p:spPr>
          <a:xfrm flipH="1">
            <a:off x="11725920" y="-25560"/>
            <a:ext cx="12746880" cy="13766040"/>
          </a:xfrm>
          <a:custGeom>
            <a:avLst/>
            <a:gdLst/>
            <a:ahLst/>
            <a:cxnLst/>
            <a:rect l="l" t="t" r="r" b="b"/>
            <a:pathLst>
              <a:path w="21374" h="21600">
                <a:moveTo>
                  <a:pt x="0" y="0"/>
                </a:moveTo>
                <a:lnTo>
                  <a:pt x="20297" y="0"/>
                </a:lnTo>
                <a:cubicBezTo>
                  <a:pt x="21288" y="2988"/>
                  <a:pt x="21600" y="6136"/>
                  <a:pt x="21214" y="9243"/>
                </a:cubicBezTo>
                <a:cubicBezTo>
                  <a:pt x="20754" y="12947"/>
                  <a:pt x="19310" y="16597"/>
                  <a:pt x="19970" y="20292"/>
                </a:cubicBezTo>
                <a:cubicBezTo>
                  <a:pt x="20049" y="20734"/>
                  <a:pt x="20159" y="21171"/>
                  <a:pt x="20297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494295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1" name="Safrino"/>
          <p:cNvSpPr/>
          <p:nvPr/>
        </p:nvSpPr>
        <p:spPr>
          <a:xfrm>
            <a:off x="1301760" y="12677040"/>
            <a:ext cx="2844720" cy="627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t" sz="2500" b="1" strike="noStrike" cap="all" spc="-1">
                <a:solidFill>
                  <a:srgbClr val="FFFFFF"/>
                </a:solidFill>
                <a:highlight>
                  <a:srgbClr val="000000"/>
                </a:highlight>
                <a:latin typeface="Arial"/>
                <a:ea typeface="Arial"/>
              </a:rPr>
              <a:t>Memo-prime</a:t>
            </a:r>
            <a:endParaRPr lang="ru-RU" sz="2500" b="0" strike="noStrike" spc="-1">
              <a:latin typeface="Arial"/>
            </a:endParaRPr>
          </a:p>
        </p:txBody>
      </p:sp>
      <p:pic>
        <p:nvPicPr>
          <p:cNvPr id="222" name="Изображение_0" descr="Изображение_0"/>
          <p:cNvPicPr/>
          <p:nvPr/>
        </p:nvPicPr>
        <p:blipFill>
          <a:blip r:embed="rId3"/>
          <a:stretch/>
        </p:blipFill>
        <p:spPr>
          <a:xfrm>
            <a:off x="21233880" y="12783960"/>
            <a:ext cx="1809360" cy="314640"/>
          </a:xfrm>
          <a:prstGeom prst="rect">
            <a:avLst/>
          </a:prstGeom>
          <a:ln w="12700">
            <a:noFill/>
          </a:ln>
        </p:spPr>
      </p:pic>
      <p:sp>
        <p:nvSpPr>
          <p:cNvPr id="223" name="Стресс вокруг нас"/>
          <p:cNvSpPr/>
          <p:nvPr/>
        </p:nvSpPr>
        <p:spPr>
          <a:xfrm>
            <a:off x="13736520" y="4008960"/>
            <a:ext cx="9647640" cy="5288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t" sz="7200" b="1" strike="noStrike" cap="all" spc="-1" dirty="0">
                <a:solidFill>
                  <a:srgbClr val="FFFFFF"/>
                </a:solidFill>
                <a:latin typeface="Arial"/>
                <a:ea typeface="Arial"/>
              </a:rPr>
              <a:t>Memophenol™ -</a:t>
            </a:r>
            <a:r>
              <a:rPr lang="et" sz="5900" b="1" strike="noStrike" cap="all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br>
              <a:rPr dirty="0"/>
            </a:br>
            <a:r>
              <a:rPr lang="et" sz="52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peamine koostisosa</a:t>
            </a:r>
            <a:endParaRPr lang="ru-RU" sz="5200" b="0" strike="noStrike" spc="-1" dirty="0">
              <a:latin typeface="Arial"/>
            </a:endParaRPr>
          </a:p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t" sz="52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uues Memo-Prime’is,</a:t>
            </a:r>
            <a:endParaRPr lang="ru-RU" sz="5200" b="0" strike="noStrike" spc="-1" dirty="0">
              <a:latin typeface="Arial"/>
            </a:endParaRPr>
          </a:p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t" sz="52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kognitiivsete funktsioonide säilitamiseks</a:t>
            </a:r>
            <a:endParaRPr lang="ru-RU" sz="5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Сквиркл"/>
          <p:cNvSpPr/>
          <p:nvPr/>
        </p:nvSpPr>
        <p:spPr>
          <a:xfrm>
            <a:off x="1393560" y="4690440"/>
            <a:ext cx="11229480" cy="1643040"/>
          </a:xfrm>
          <a:prstGeom prst="roundRect">
            <a:avLst>
              <a:gd name="adj" fmla="val 50000"/>
            </a:avLst>
          </a:prstGeom>
          <a:solidFill>
            <a:srgbClr val="D0DD8B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5" name="Стресс вокруг нас"/>
          <p:cNvSpPr/>
          <p:nvPr/>
        </p:nvSpPr>
        <p:spPr>
          <a:xfrm>
            <a:off x="1294920" y="691920"/>
            <a:ext cx="21793320" cy="1008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5500" b="0" strike="noStrike" cap="all" spc="-1" dirty="0">
                <a:solidFill>
                  <a:srgbClr val="363F47"/>
                </a:solidFill>
                <a:latin typeface="Arial"/>
                <a:ea typeface="Arial"/>
              </a:rPr>
              <a:t>Toote valem on tugevdatud</a:t>
            </a:r>
            <a:endParaRPr lang="ru-RU" sz="5500" b="0" strike="noStrike" spc="-1" dirty="0">
              <a:latin typeface="Arial"/>
            </a:endParaRPr>
          </a:p>
        </p:txBody>
      </p:sp>
      <p:pic>
        <p:nvPicPr>
          <p:cNvPr id="226" name="Main.png" descr="Main.png"/>
          <p:cNvPicPr/>
          <p:nvPr/>
        </p:nvPicPr>
        <p:blipFill>
          <a:blip r:embed="rId2"/>
          <a:stretch/>
        </p:blipFill>
        <p:spPr>
          <a:xfrm>
            <a:off x="21251880" y="12783960"/>
            <a:ext cx="1773360" cy="314640"/>
          </a:xfrm>
          <a:prstGeom prst="rect">
            <a:avLst/>
          </a:prstGeom>
          <a:ln w="12700">
            <a:noFill/>
          </a:ln>
        </p:spPr>
      </p:pic>
      <p:sp>
        <p:nvSpPr>
          <p:cNvPr id="227" name="Safrino"/>
          <p:cNvSpPr/>
          <p:nvPr/>
        </p:nvSpPr>
        <p:spPr>
          <a:xfrm>
            <a:off x="1301760" y="12677040"/>
            <a:ext cx="2844720" cy="627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t" sz="2500" b="1" strike="noStrike" cap="all" spc="-1" dirty="0">
                <a:solidFill>
                  <a:srgbClr val="285FB0"/>
                </a:solidFill>
                <a:latin typeface="Arial"/>
                <a:ea typeface="Arial"/>
              </a:rPr>
              <a:t>Memo-prime</a:t>
            </a:r>
            <a:endParaRPr lang="ru-RU" sz="2500" b="0" strike="noStrike" spc="-1" dirty="0">
              <a:latin typeface="Arial"/>
            </a:endParaRPr>
          </a:p>
        </p:txBody>
      </p:sp>
      <p:sp>
        <p:nvSpPr>
          <p:cNvPr id="228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3222720" y="6944760"/>
            <a:ext cx="11438640" cy="962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spcBef>
                <a:spcPts val="6701"/>
              </a:spcBef>
              <a:tabLst>
                <a:tab pos="0" algn="l"/>
              </a:tabLst>
            </a:pP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kaitseb aju enneaegse vananemise eest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229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888560" y="4763160"/>
            <a:ext cx="10964160" cy="1754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spcBef>
                <a:spcPts val="4601"/>
              </a:spcBef>
              <a:tabLst>
                <a:tab pos="0" algn="l"/>
              </a:tabLst>
            </a:pPr>
            <a:r>
              <a:rPr lang="et" sz="5200" b="1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Rohelise tee ekstrakt – looduslikud eelised</a:t>
            </a:r>
            <a:br>
              <a:rPr dirty="0"/>
            </a:br>
            <a:r>
              <a:rPr lang="et" sz="5200" b="1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 mälu ja tähelepanu jaoks: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230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301760" y="2175840"/>
            <a:ext cx="15459480" cy="2242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i-FI" sz="6800" b="1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rohelise tee ekstrakt, mis on rikas polüfenoolide poolest ja on tuntud oma toniseeriva toime poolest</a:t>
            </a:r>
            <a:endParaRPr lang="ru-RU" sz="6800" b="0" strike="noStrike" spc="-1" dirty="0">
              <a:latin typeface="Arial"/>
            </a:endParaRPr>
          </a:p>
        </p:txBody>
      </p:sp>
      <p:sp>
        <p:nvSpPr>
          <p:cNvPr id="231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3222720" y="10273680"/>
            <a:ext cx="11438640" cy="962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spcBef>
                <a:spcPts val="6701"/>
              </a:spcBef>
              <a:tabLst>
                <a:tab pos="0" algn="l"/>
              </a:tabLst>
            </a:pP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suurendab stressi talutavust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232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3222720" y="8358840"/>
            <a:ext cx="10188360" cy="1754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spcBef>
                <a:spcPts val="6701"/>
              </a:spcBef>
              <a:tabLst>
                <a:tab pos="0" algn="l"/>
              </a:tabLst>
            </a:pP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parandab vereringet, aktiveerib ajutegevust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233" name="amirhossein-okhravi-bec-lneYZDc-unsplash.jpg"/>
          <p:cNvSpPr/>
          <p:nvPr/>
        </p:nvSpPr>
        <p:spPr>
          <a:xfrm>
            <a:off x="15214320" y="2912760"/>
            <a:ext cx="8355960" cy="8355600"/>
          </a:xfrm>
          <a:custGeom>
            <a:avLst/>
            <a:gdLst/>
            <a:ahLst/>
            <a:cxnLst/>
            <a:rect l="l" t="t" r="r" b="b"/>
            <a:pathLst>
              <a:path w="19679" h="20595">
                <a:moveTo>
                  <a:pt x="9840" y="0"/>
                </a:moveTo>
                <a:cubicBezTo>
                  <a:pt x="7322" y="0"/>
                  <a:pt x="4804" y="1005"/>
                  <a:pt x="2882" y="3016"/>
                </a:cubicBezTo>
                <a:cubicBezTo>
                  <a:pt x="-960" y="7037"/>
                  <a:pt x="-960" y="13557"/>
                  <a:pt x="2882" y="17579"/>
                </a:cubicBezTo>
                <a:cubicBezTo>
                  <a:pt x="6725" y="21600"/>
                  <a:pt x="12955" y="21600"/>
                  <a:pt x="16798" y="17579"/>
                </a:cubicBezTo>
                <a:cubicBezTo>
                  <a:pt x="20640" y="13557"/>
                  <a:pt x="20640" y="7037"/>
                  <a:pt x="16798" y="3016"/>
                </a:cubicBezTo>
                <a:cubicBezTo>
                  <a:pt x="14876" y="1005"/>
                  <a:pt x="12358" y="0"/>
                  <a:pt x="9840" y="0"/>
                </a:cubicBezTo>
                <a:close/>
              </a:path>
            </a:pathLst>
          </a:custGeom>
          <a:blipFill rotWithShape="0">
            <a:blip r:embed="rId3"/>
            <a:srcRect/>
            <a:stretch/>
          </a:blip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4" name="Кружок"/>
          <p:cNvSpPr/>
          <p:nvPr/>
        </p:nvSpPr>
        <p:spPr>
          <a:xfrm>
            <a:off x="22783680" y="9978840"/>
            <a:ext cx="1846440" cy="1846440"/>
          </a:xfrm>
          <a:prstGeom prst="ellipse">
            <a:avLst/>
          </a:prstGeom>
          <a:solidFill>
            <a:srgbClr val="D1DD8A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Кружок"/>
          <p:cNvSpPr/>
          <p:nvPr/>
        </p:nvSpPr>
        <p:spPr>
          <a:xfrm>
            <a:off x="17754480" y="2746440"/>
            <a:ext cx="748080" cy="748080"/>
          </a:xfrm>
          <a:prstGeom prst="ellipse">
            <a:avLst/>
          </a:prstGeom>
          <a:solidFill>
            <a:srgbClr val="D1DD8A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36" name="Group 1"/>
          <p:cNvGrpSpPr/>
          <p:nvPr/>
        </p:nvGrpSpPr>
        <p:grpSpPr>
          <a:xfrm>
            <a:off x="1666080" y="6662880"/>
            <a:ext cx="1245240" cy="1244520"/>
            <a:chOff x="1666080" y="6662880"/>
            <a:chExt cx="1245240" cy="1244520"/>
          </a:xfrm>
        </p:grpSpPr>
        <p:sp>
          <p:nvSpPr>
            <p:cNvPr id="237" name="Кружок"/>
            <p:cNvSpPr/>
            <p:nvPr/>
          </p:nvSpPr>
          <p:spPr>
            <a:xfrm>
              <a:off x="1739520" y="6761520"/>
              <a:ext cx="1073160" cy="1073160"/>
            </a:xfrm>
            <a:prstGeom prst="ellipse">
              <a:avLst/>
            </a:prstGeom>
            <a:noFill/>
            <a:ln w="38100">
              <a:solidFill>
                <a:srgbClr val="285FB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38" name="memo-prime-15.png" descr="memo-prime-15.png"/>
            <p:cNvPicPr/>
            <p:nvPr/>
          </p:nvPicPr>
          <p:blipFill>
            <a:blip r:embed="rId4"/>
            <a:stretch/>
          </p:blipFill>
          <p:spPr>
            <a:xfrm>
              <a:off x="1666080" y="6662880"/>
              <a:ext cx="1245240" cy="124452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239" name="Group 3"/>
          <p:cNvGrpSpPr/>
          <p:nvPr/>
        </p:nvGrpSpPr>
        <p:grpSpPr>
          <a:xfrm>
            <a:off x="1722600" y="10120680"/>
            <a:ext cx="1107360" cy="1115640"/>
            <a:chOff x="1722600" y="10120680"/>
            <a:chExt cx="1107360" cy="1115640"/>
          </a:xfrm>
        </p:grpSpPr>
        <p:sp>
          <p:nvSpPr>
            <p:cNvPr id="240" name="Кружок"/>
            <p:cNvSpPr/>
            <p:nvPr/>
          </p:nvSpPr>
          <p:spPr>
            <a:xfrm>
              <a:off x="1739880" y="10163160"/>
              <a:ext cx="1073160" cy="1073160"/>
            </a:xfrm>
            <a:prstGeom prst="ellipse">
              <a:avLst/>
            </a:prstGeom>
            <a:noFill/>
            <a:ln w="38100">
              <a:solidFill>
                <a:srgbClr val="285FB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41" name="memo-prime-16.png" descr="memo-prime-16.png"/>
            <p:cNvPicPr/>
            <p:nvPr/>
          </p:nvPicPr>
          <p:blipFill>
            <a:blip r:embed="rId5"/>
            <a:stretch/>
          </p:blipFill>
          <p:spPr>
            <a:xfrm>
              <a:off x="1722600" y="10120680"/>
              <a:ext cx="1107360" cy="110700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242" name="Group 2"/>
          <p:cNvGrpSpPr/>
          <p:nvPr/>
        </p:nvGrpSpPr>
        <p:grpSpPr>
          <a:xfrm>
            <a:off x="1697760" y="8379360"/>
            <a:ext cx="1092600" cy="1092600"/>
            <a:chOff x="1697760" y="8379360"/>
            <a:chExt cx="1092600" cy="1092600"/>
          </a:xfrm>
        </p:grpSpPr>
        <p:sp>
          <p:nvSpPr>
            <p:cNvPr id="243" name="Кружок"/>
            <p:cNvSpPr/>
            <p:nvPr/>
          </p:nvSpPr>
          <p:spPr>
            <a:xfrm>
              <a:off x="1707480" y="8389440"/>
              <a:ext cx="1073160" cy="1073160"/>
            </a:xfrm>
            <a:prstGeom prst="ellipse">
              <a:avLst/>
            </a:prstGeom>
            <a:noFill/>
            <a:ln w="38100">
              <a:solidFill>
                <a:srgbClr val="285FB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44" name="memo-prime-20.png" descr="memo-prime-20.png"/>
            <p:cNvPicPr/>
            <p:nvPr/>
          </p:nvPicPr>
          <p:blipFill>
            <a:blip r:embed="rId6"/>
            <a:stretch/>
          </p:blipFill>
          <p:spPr>
            <a:xfrm>
              <a:off x="1697760" y="8379360"/>
              <a:ext cx="1092600" cy="1092600"/>
            </a:xfrm>
            <a:prstGeom prst="rect">
              <a:avLst/>
            </a:prstGeom>
            <a:ln w="12700"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joel-filipe-KZa4fREZoKk-unsplash.jpg"/>
          <p:cNvSpPr/>
          <p:nvPr/>
        </p:nvSpPr>
        <p:spPr>
          <a:xfrm>
            <a:off x="15214320" y="2912760"/>
            <a:ext cx="8355960" cy="8355600"/>
          </a:xfrm>
          <a:custGeom>
            <a:avLst/>
            <a:gdLst/>
            <a:ahLst/>
            <a:cxnLst/>
            <a:rect l="l" t="t" r="r" b="b"/>
            <a:pathLst>
              <a:path w="19679" h="20595">
                <a:moveTo>
                  <a:pt x="9840" y="0"/>
                </a:moveTo>
                <a:cubicBezTo>
                  <a:pt x="7322" y="0"/>
                  <a:pt x="4804" y="1005"/>
                  <a:pt x="2882" y="3016"/>
                </a:cubicBezTo>
                <a:cubicBezTo>
                  <a:pt x="-960" y="7037"/>
                  <a:pt x="-960" y="13557"/>
                  <a:pt x="2882" y="17579"/>
                </a:cubicBezTo>
                <a:cubicBezTo>
                  <a:pt x="6725" y="21600"/>
                  <a:pt x="12955" y="21600"/>
                  <a:pt x="16798" y="17579"/>
                </a:cubicBezTo>
                <a:cubicBezTo>
                  <a:pt x="20640" y="13557"/>
                  <a:pt x="20640" y="7037"/>
                  <a:pt x="16798" y="3016"/>
                </a:cubicBezTo>
                <a:cubicBezTo>
                  <a:pt x="14876" y="1005"/>
                  <a:pt x="12359" y="0"/>
                  <a:pt x="9840" y="0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Сквиркл"/>
          <p:cNvSpPr/>
          <p:nvPr/>
        </p:nvSpPr>
        <p:spPr>
          <a:xfrm>
            <a:off x="1393560" y="3536280"/>
            <a:ext cx="11229480" cy="1346400"/>
          </a:xfrm>
          <a:prstGeom prst="roundRect">
            <a:avLst>
              <a:gd name="adj" fmla="val 50000"/>
            </a:avLst>
          </a:prstGeom>
          <a:solidFill>
            <a:srgbClr val="D2DE9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7" name="Стресс вокруг нас"/>
          <p:cNvSpPr/>
          <p:nvPr/>
        </p:nvSpPr>
        <p:spPr>
          <a:xfrm>
            <a:off x="1294920" y="704520"/>
            <a:ext cx="19870560" cy="1846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5500" b="0" strike="noStrike" cap="all" spc="-1" dirty="0">
                <a:solidFill>
                  <a:srgbClr val="363F47"/>
                </a:solidFill>
                <a:latin typeface="Arial"/>
                <a:ea typeface="Arial"/>
              </a:rPr>
              <a:t>Memo-Prime valem on rikastatud</a:t>
            </a:r>
            <a:br>
              <a:rPr dirty="0"/>
            </a:br>
            <a:r>
              <a:rPr lang="et" sz="5500" b="0" strike="noStrike" cap="all" spc="-1" dirty="0">
                <a:solidFill>
                  <a:srgbClr val="363F47"/>
                </a:solidFill>
                <a:latin typeface="Arial"/>
                <a:ea typeface="Arial"/>
              </a:rPr>
              <a:t> </a:t>
            </a:r>
            <a:r>
              <a:rPr lang="et" sz="5500" b="1" strike="noStrike" cap="all" spc="-1" dirty="0">
                <a:solidFill>
                  <a:srgbClr val="363F47"/>
                </a:solidFill>
                <a:latin typeface="Arial"/>
                <a:ea typeface="Arial"/>
              </a:rPr>
              <a:t>B rühma vitamiinidega</a:t>
            </a:r>
            <a:endParaRPr lang="ru-RU" sz="5500" b="0" strike="noStrike" spc="-1" dirty="0">
              <a:latin typeface="Arial"/>
            </a:endParaRPr>
          </a:p>
        </p:txBody>
      </p:sp>
      <p:pic>
        <p:nvPicPr>
          <p:cNvPr id="248" name="Main.png" descr="Main.png"/>
          <p:cNvPicPr/>
          <p:nvPr/>
        </p:nvPicPr>
        <p:blipFill>
          <a:blip r:embed="rId3"/>
          <a:stretch/>
        </p:blipFill>
        <p:spPr>
          <a:xfrm>
            <a:off x="21251880" y="12783960"/>
            <a:ext cx="1773360" cy="314640"/>
          </a:xfrm>
          <a:prstGeom prst="rect">
            <a:avLst/>
          </a:prstGeom>
          <a:ln w="12700">
            <a:noFill/>
          </a:ln>
        </p:spPr>
      </p:pic>
      <p:sp>
        <p:nvSpPr>
          <p:cNvPr id="249" name="Safrino"/>
          <p:cNvSpPr/>
          <p:nvPr/>
        </p:nvSpPr>
        <p:spPr>
          <a:xfrm>
            <a:off x="1301760" y="12677040"/>
            <a:ext cx="2844720" cy="627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t" sz="2500" b="1" strike="noStrike" cap="all" spc="-1" dirty="0">
                <a:solidFill>
                  <a:srgbClr val="285FB0"/>
                </a:solidFill>
                <a:latin typeface="Arial"/>
                <a:ea typeface="Arial"/>
              </a:rPr>
              <a:t>Memo-prime</a:t>
            </a:r>
            <a:endParaRPr lang="ru-RU" sz="2500" b="0" strike="noStrike" spc="-1" dirty="0">
              <a:latin typeface="Arial"/>
            </a:endParaRPr>
          </a:p>
        </p:txBody>
      </p:sp>
      <p:sp>
        <p:nvSpPr>
          <p:cNvPr id="250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3222720" y="5830920"/>
            <a:ext cx="11438640" cy="962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spcBef>
                <a:spcPts val="6701"/>
              </a:spcBef>
              <a:tabLst>
                <a:tab pos="0" algn="l"/>
              </a:tabLst>
            </a:pPr>
            <a:r>
              <a:rPr lang="et-EE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T</a:t>
            </a: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oetavad närvisüsteemi tervist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251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888560" y="3725280"/>
            <a:ext cx="10964160" cy="9633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spcBef>
                <a:spcPts val="4601"/>
              </a:spcBef>
              <a:tabLst>
                <a:tab pos="0" algn="l"/>
              </a:tabLst>
            </a:pPr>
            <a:r>
              <a:rPr lang="et" sz="5200" b="1" strike="noStrike" spc="-1" baseline="30000" dirty="0">
                <a:solidFill>
                  <a:srgbClr val="414A51"/>
                </a:solidFill>
                <a:latin typeface="Arial"/>
                <a:ea typeface="Arial"/>
              </a:rPr>
              <a:t>Kuidas vitamiinid kognitiivsete võimete eest hoolitsevad: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252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3222720" y="9243720"/>
            <a:ext cx="11438640" cy="962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spcBef>
                <a:spcPts val="6701"/>
              </a:spcBef>
              <a:tabLst>
                <a:tab pos="0" algn="l"/>
              </a:tabLst>
            </a:pPr>
            <a:r>
              <a:rPr lang="et-EE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P</a:t>
            </a: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arandavad aju verevarustust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253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3222720" y="7578720"/>
            <a:ext cx="10188360" cy="1754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spcBef>
                <a:spcPts val="6701"/>
              </a:spcBef>
              <a:tabLst>
                <a:tab pos="0" algn="l"/>
              </a:tabLst>
            </a:pPr>
            <a:r>
              <a:rPr lang="fi-FI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taga</a:t>
            </a:r>
            <a:r>
              <a:rPr lang="et-EE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vad</a:t>
            </a:r>
            <a:r>
              <a:rPr lang="fi-FI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 piisav</a:t>
            </a:r>
            <a:r>
              <a:rPr lang="et-EE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a</a:t>
            </a:r>
            <a:r>
              <a:rPr lang="fi-FI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 energiatase kogu päevaks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254" name="Кружок"/>
          <p:cNvSpPr/>
          <p:nvPr/>
        </p:nvSpPr>
        <p:spPr>
          <a:xfrm>
            <a:off x="22783680" y="1876320"/>
            <a:ext cx="1846440" cy="1846440"/>
          </a:xfrm>
          <a:prstGeom prst="ellipse">
            <a:avLst/>
          </a:prstGeom>
          <a:solidFill>
            <a:srgbClr val="D2DE9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Стресс вокруг нас"/>
          <p:cNvSpPr/>
          <p:nvPr/>
        </p:nvSpPr>
        <p:spPr>
          <a:xfrm>
            <a:off x="16122600" y="4473360"/>
            <a:ext cx="7447680" cy="5733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36500" b="1" strike="noStrike" cap="all" spc="-7" dirty="0">
                <a:solidFill>
                  <a:srgbClr val="E0F7FF"/>
                </a:solidFill>
                <a:latin typeface="Arial"/>
                <a:ea typeface="Arial"/>
              </a:rPr>
              <a:t>AT</a:t>
            </a:r>
            <a:endParaRPr lang="ru-RU" sz="36500" b="0" strike="noStrike" spc="-1" dirty="0">
              <a:latin typeface="Arial"/>
            </a:endParaRPr>
          </a:p>
        </p:txBody>
      </p:sp>
      <p:sp>
        <p:nvSpPr>
          <p:cNvPr id="256" name="Кружок"/>
          <p:cNvSpPr/>
          <p:nvPr/>
        </p:nvSpPr>
        <p:spPr>
          <a:xfrm>
            <a:off x="20370960" y="2771640"/>
            <a:ext cx="748080" cy="748080"/>
          </a:xfrm>
          <a:prstGeom prst="ellipse">
            <a:avLst/>
          </a:prstGeom>
          <a:solidFill>
            <a:srgbClr val="D2DE9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57" name="Group 3"/>
          <p:cNvGrpSpPr/>
          <p:nvPr/>
        </p:nvGrpSpPr>
        <p:grpSpPr>
          <a:xfrm>
            <a:off x="1675800" y="8996040"/>
            <a:ext cx="1270440" cy="1270440"/>
            <a:chOff x="1675800" y="8996040"/>
            <a:chExt cx="1270440" cy="1270440"/>
          </a:xfrm>
        </p:grpSpPr>
        <p:sp>
          <p:nvSpPr>
            <p:cNvPr id="258" name="Кружок"/>
            <p:cNvSpPr/>
            <p:nvPr/>
          </p:nvSpPr>
          <p:spPr>
            <a:xfrm>
              <a:off x="1774440" y="9107280"/>
              <a:ext cx="1073160" cy="1073160"/>
            </a:xfrm>
            <a:prstGeom prst="ellipse">
              <a:avLst/>
            </a:prstGeom>
            <a:noFill/>
            <a:ln w="38100">
              <a:solidFill>
                <a:srgbClr val="285FB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59" name="memo-prime-17.png" descr="memo-prime-17.png"/>
            <p:cNvPicPr/>
            <p:nvPr/>
          </p:nvPicPr>
          <p:blipFill>
            <a:blip r:embed="rId4"/>
            <a:stretch/>
          </p:blipFill>
          <p:spPr>
            <a:xfrm>
              <a:off x="1675800" y="8996040"/>
              <a:ext cx="1270440" cy="127044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260" name="Group 1"/>
          <p:cNvGrpSpPr/>
          <p:nvPr/>
        </p:nvGrpSpPr>
        <p:grpSpPr>
          <a:xfrm>
            <a:off x="1736640" y="5643360"/>
            <a:ext cx="1110960" cy="1110960"/>
            <a:chOff x="1736640" y="5643360"/>
            <a:chExt cx="1110960" cy="1110960"/>
          </a:xfrm>
        </p:grpSpPr>
        <p:sp>
          <p:nvSpPr>
            <p:cNvPr id="261" name="Кружок"/>
            <p:cNvSpPr/>
            <p:nvPr/>
          </p:nvSpPr>
          <p:spPr>
            <a:xfrm>
              <a:off x="1755720" y="5675040"/>
              <a:ext cx="1073160" cy="1073160"/>
            </a:xfrm>
            <a:prstGeom prst="ellipse">
              <a:avLst/>
            </a:prstGeom>
            <a:noFill/>
            <a:ln w="38100">
              <a:solidFill>
                <a:srgbClr val="285FB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62" name="memo-prime-18.png" descr="memo-prime-18.png"/>
            <p:cNvPicPr/>
            <p:nvPr/>
          </p:nvPicPr>
          <p:blipFill>
            <a:blip r:embed="rId5"/>
            <a:stretch/>
          </p:blipFill>
          <p:spPr>
            <a:xfrm>
              <a:off x="1736640" y="5643360"/>
              <a:ext cx="1110960" cy="111096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263" name="Group 2"/>
          <p:cNvGrpSpPr/>
          <p:nvPr/>
        </p:nvGrpSpPr>
        <p:grpSpPr>
          <a:xfrm>
            <a:off x="1679040" y="7365960"/>
            <a:ext cx="1245240" cy="1245240"/>
            <a:chOff x="1679040" y="7365960"/>
            <a:chExt cx="1245240" cy="1245240"/>
          </a:xfrm>
        </p:grpSpPr>
        <p:sp>
          <p:nvSpPr>
            <p:cNvPr id="264" name="Кружок"/>
            <p:cNvSpPr/>
            <p:nvPr/>
          </p:nvSpPr>
          <p:spPr>
            <a:xfrm>
              <a:off x="1765080" y="7458480"/>
              <a:ext cx="1073160" cy="1073160"/>
            </a:xfrm>
            <a:prstGeom prst="ellipse">
              <a:avLst/>
            </a:prstGeom>
            <a:noFill/>
            <a:ln w="38100">
              <a:solidFill>
                <a:srgbClr val="285FB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65" name="memo-prime-19.png" descr="memo-prime-19.png"/>
            <p:cNvPicPr/>
            <p:nvPr/>
          </p:nvPicPr>
          <p:blipFill>
            <a:blip r:embed="rId6"/>
            <a:stretch/>
          </p:blipFill>
          <p:spPr>
            <a:xfrm>
              <a:off x="1679040" y="7365960"/>
              <a:ext cx="1245240" cy="1245240"/>
            </a:xfrm>
            <a:prstGeom prst="rect">
              <a:avLst/>
            </a:prstGeom>
            <a:ln w="12700"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Сквиркл"/>
          <p:cNvSpPr/>
          <p:nvPr/>
        </p:nvSpPr>
        <p:spPr>
          <a:xfrm>
            <a:off x="17407080" y="4671720"/>
            <a:ext cx="6050160" cy="6344280"/>
          </a:xfrm>
          <a:prstGeom prst="roundRect">
            <a:avLst>
              <a:gd name="adj" fmla="val 3148"/>
            </a:avLst>
          </a:prstGeom>
          <a:noFill/>
          <a:ln w="25400">
            <a:solidFill>
              <a:srgbClr val="DDDDD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Сквиркл"/>
          <p:cNvSpPr/>
          <p:nvPr/>
        </p:nvSpPr>
        <p:spPr>
          <a:xfrm>
            <a:off x="11226960" y="4671720"/>
            <a:ext cx="5603760" cy="6344280"/>
          </a:xfrm>
          <a:prstGeom prst="roundRect">
            <a:avLst>
              <a:gd name="adj" fmla="val 3602"/>
            </a:avLst>
          </a:prstGeom>
          <a:noFill/>
          <a:ln w="25400">
            <a:solidFill>
              <a:srgbClr val="DDDDD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8" name="Сквиркл"/>
          <p:cNvSpPr/>
          <p:nvPr/>
        </p:nvSpPr>
        <p:spPr>
          <a:xfrm>
            <a:off x="1393560" y="4671720"/>
            <a:ext cx="9194760" cy="6344280"/>
          </a:xfrm>
          <a:prstGeom prst="roundRect">
            <a:avLst>
              <a:gd name="adj" fmla="val 3002"/>
            </a:avLst>
          </a:prstGeom>
          <a:noFill/>
          <a:ln w="25400">
            <a:solidFill>
              <a:srgbClr val="DDDDD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Стресс вокруг нас"/>
          <p:cNvSpPr/>
          <p:nvPr/>
        </p:nvSpPr>
        <p:spPr>
          <a:xfrm>
            <a:off x="1294920" y="691920"/>
            <a:ext cx="19870560" cy="1846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5500" b="1" strike="noStrike" cap="all" spc="-1" dirty="0">
                <a:solidFill>
                  <a:srgbClr val="363F47"/>
                </a:solidFill>
                <a:latin typeface="Arial"/>
                <a:ea typeface="Arial"/>
              </a:rPr>
              <a:t>B-vitamiinide parimad vormid</a:t>
            </a:r>
            <a:br>
              <a:rPr dirty="0"/>
            </a:br>
            <a:r>
              <a:rPr lang="et" sz="5500" b="1" strike="noStrike" cap="all" spc="-1" dirty="0">
                <a:solidFill>
                  <a:srgbClr val="363F47"/>
                </a:solidFill>
                <a:latin typeface="Arial"/>
                <a:ea typeface="Arial"/>
              </a:rPr>
              <a:t> </a:t>
            </a:r>
            <a:r>
              <a:rPr lang="et" sz="5500" b="0" strike="noStrike" cap="all" spc="-1" dirty="0">
                <a:solidFill>
                  <a:srgbClr val="363F47"/>
                </a:solidFill>
                <a:latin typeface="Arial"/>
                <a:ea typeface="Arial"/>
              </a:rPr>
              <a:t>optimaalseks imendumiseks</a:t>
            </a:r>
            <a:endParaRPr lang="ru-RU" sz="5500" b="0" strike="noStrike" spc="-1" dirty="0">
              <a:latin typeface="Arial"/>
            </a:endParaRPr>
          </a:p>
        </p:txBody>
      </p:sp>
      <p:pic>
        <p:nvPicPr>
          <p:cNvPr id="270" name="Main.png" descr="Main.png"/>
          <p:cNvPicPr/>
          <p:nvPr/>
        </p:nvPicPr>
        <p:blipFill>
          <a:blip r:embed="rId2"/>
          <a:stretch/>
        </p:blipFill>
        <p:spPr>
          <a:xfrm>
            <a:off x="21251880" y="12783960"/>
            <a:ext cx="1773360" cy="314640"/>
          </a:xfrm>
          <a:prstGeom prst="rect">
            <a:avLst/>
          </a:prstGeom>
          <a:ln w="12700">
            <a:noFill/>
          </a:ln>
        </p:spPr>
      </p:pic>
      <p:sp>
        <p:nvSpPr>
          <p:cNvPr id="271" name="Safrino"/>
          <p:cNvSpPr/>
          <p:nvPr/>
        </p:nvSpPr>
        <p:spPr>
          <a:xfrm>
            <a:off x="1301760" y="12677040"/>
            <a:ext cx="2844720" cy="627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t" sz="2500" b="1" strike="noStrike" cap="all" spc="-1" dirty="0">
                <a:solidFill>
                  <a:srgbClr val="285FB0"/>
                </a:solidFill>
                <a:latin typeface="Arial"/>
                <a:ea typeface="Arial"/>
              </a:rPr>
              <a:t>Memo-prime</a:t>
            </a:r>
            <a:endParaRPr lang="ru-RU" sz="2500" b="0" strike="noStrike" spc="-1" dirty="0">
              <a:latin typeface="Arial"/>
            </a:endParaRPr>
          </a:p>
        </p:txBody>
      </p:sp>
      <p:sp>
        <p:nvSpPr>
          <p:cNvPr id="272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566000" y="5203080"/>
            <a:ext cx="6817680" cy="962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spcBef>
                <a:spcPts val="6701"/>
              </a:spcBef>
              <a:tabLst>
                <a:tab pos="0" algn="l"/>
              </a:tabLst>
            </a:pPr>
            <a:r>
              <a:rPr lang="et" sz="5200" b="1" strike="noStrike" spc="-1" baseline="30000" dirty="0">
                <a:solidFill>
                  <a:srgbClr val="2F4B91"/>
                </a:solidFill>
                <a:latin typeface="Arial"/>
                <a:ea typeface="Arial"/>
              </a:rPr>
              <a:t>B12 - metüülkobalamiin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273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305360" y="3031200"/>
            <a:ext cx="19138320" cy="725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70000"/>
              </a:lnSpc>
              <a:spcBef>
                <a:spcPts val="4601"/>
              </a:spcBef>
              <a:tabLst>
                <a:tab pos="0" algn="l"/>
              </a:tabLst>
            </a:pPr>
            <a:r>
              <a:rPr lang="et" sz="5200" b="1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B-vitamiinide aktiivsed vormid* imenduvad organismis kergesti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274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393560" y="6697440"/>
            <a:ext cx="9042120" cy="41655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 marL="482760" indent="-482760">
              <a:lnSpc>
                <a:spcPct val="100000"/>
              </a:lnSpc>
              <a:spcBef>
                <a:spcPts val="2100"/>
              </a:spcBef>
              <a:buClr>
                <a:srgbClr val="3F4447"/>
              </a:buClr>
              <a:buSzPct val="123000"/>
              <a:buFont typeface="Symbol"/>
              <a:buChar char=""/>
            </a:pP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toetab kognitiivseid võimeid</a:t>
            </a:r>
            <a:endParaRPr lang="ru-RU" sz="5200" b="0" strike="noStrike" spc="-1" dirty="0">
              <a:latin typeface="Arial"/>
            </a:endParaRPr>
          </a:p>
          <a:p>
            <a:pPr marL="482760" indent="-482760">
              <a:lnSpc>
                <a:spcPct val="100000"/>
              </a:lnSpc>
              <a:spcBef>
                <a:spcPts val="2100"/>
              </a:spcBef>
              <a:buClr>
                <a:srgbClr val="3F4447"/>
              </a:buClr>
              <a:buSzPct val="123000"/>
              <a:buFont typeface="Symbol"/>
              <a:buChar char=""/>
            </a:pP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aitab vältida aneemiat</a:t>
            </a:r>
            <a:endParaRPr lang="ru-RU" sz="5200" b="0" strike="noStrike" spc="-1" dirty="0">
              <a:latin typeface="Arial"/>
            </a:endParaRPr>
          </a:p>
          <a:p>
            <a:pPr marL="482760" indent="-482760">
              <a:lnSpc>
                <a:spcPct val="100000"/>
              </a:lnSpc>
              <a:spcBef>
                <a:spcPts val="2100"/>
              </a:spcBef>
              <a:buClr>
                <a:srgbClr val="3F4447"/>
              </a:buClr>
              <a:buSzPct val="123000"/>
              <a:buFont typeface="Symbol"/>
              <a:buChar char=""/>
            </a:pP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parandab keskendumisvõimet, mälu ja suurendab intelligentsust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275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1469960" y="5203080"/>
            <a:ext cx="5450040" cy="1754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spcBef>
                <a:spcPts val="6701"/>
              </a:spcBef>
              <a:tabLst>
                <a:tab pos="0" algn="l"/>
              </a:tabLst>
            </a:pPr>
            <a:r>
              <a:rPr lang="et" sz="5200" b="1" strike="noStrike" spc="-1" baseline="30000" dirty="0">
                <a:solidFill>
                  <a:srgbClr val="2F4B91"/>
                </a:solidFill>
                <a:latin typeface="Arial"/>
                <a:ea typeface="Arial"/>
              </a:rPr>
              <a:t>B6-</a:t>
            </a:r>
            <a:br>
              <a:rPr dirty="0"/>
            </a:br>
            <a:r>
              <a:rPr lang="et" sz="5200" b="1" strike="noStrike" spc="-1" baseline="30000" dirty="0">
                <a:solidFill>
                  <a:srgbClr val="2F4B91"/>
                </a:solidFill>
                <a:latin typeface="Arial"/>
                <a:ea typeface="Arial"/>
              </a:rPr>
              <a:t> püridoksaal-5-fosfaat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276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1397960" y="6983640"/>
            <a:ext cx="5307480" cy="2546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 marL="482760" indent="-482760">
              <a:lnSpc>
                <a:spcPct val="100000"/>
              </a:lnSpc>
              <a:spcBef>
                <a:spcPts val="2100"/>
              </a:spcBef>
              <a:buClr>
                <a:srgbClr val="3F4447"/>
              </a:buClr>
              <a:buSzPct val="123000"/>
              <a:buFont typeface="Symbol"/>
              <a:buChar char=""/>
            </a:pP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aitab parandada meeleolu, und</a:t>
            </a:r>
            <a:br>
              <a:rPr dirty="0"/>
            </a:b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 ja mälu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277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7619480" y="5202720"/>
            <a:ext cx="5625000" cy="725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70000"/>
              </a:lnSpc>
              <a:spcBef>
                <a:spcPts val="6701"/>
              </a:spcBef>
              <a:tabLst>
                <a:tab pos="0" algn="l"/>
              </a:tabLst>
            </a:pPr>
            <a:r>
              <a:rPr lang="et" sz="5200" b="1" strike="noStrike" spc="-1" baseline="30000" dirty="0">
                <a:solidFill>
                  <a:srgbClr val="2F4B91"/>
                </a:solidFill>
                <a:latin typeface="Arial"/>
                <a:ea typeface="Arial"/>
              </a:rPr>
              <a:t>B9 — Extrafolate-S™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278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7553600" y="6235200"/>
            <a:ext cx="5807880" cy="51894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 marL="482760" indent="-482760">
              <a:lnSpc>
                <a:spcPct val="100000"/>
              </a:lnSpc>
              <a:spcBef>
                <a:spcPts val="2100"/>
              </a:spcBef>
              <a:buClr>
                <a:srgbClr val="3F4447"/>
              </a:buClr>
              <a:buSzPct val="123000"/>
              <a:buFont typeface="Symbol"/>
              <a:buChar char=""/>
            </a:pP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avaldab positiivset mõju</a:t>
            </a:r>
            <a:br>
              <a:rPr dirty="0"/>
            </a:b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 kõikide kudede kasvule ja arengule </a:t>
            </a:r>
            <a:endParaRPr lang="ru-RU" sz="5200" b="0" strike="noStrike" spc="-1" dirty="0">
              <a:latin typeface="Arial"/>
            </a:endParaRPr>
          </a:p>
          <a:p>
            <a:pPr marL="482760" indent="-482760">
              <a:lnSpc>
                <a:spcPct val="100000"/>
              </a:lnSpc>
              <a:spcBef>
                <a:spcPts val="2100"/>
              </a:spcBef>
              <a:buClr>
                <a:srgbClr val="3F4447"/>
              </a:buClr>
              <a:buSzPct val="123000"/>
              <a:buFont typeface="Symbol"/>
              <a:buChar char=""/>
            </a:pP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toetab südame-veresoonkonna süsteemi tööd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279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347120" y="11862360"/>
            <a:ext cx="15518520" cy="536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r>
              <a:rPr lang="et" sz="30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*Aktiivsed vormid imenduvad organismis kergemini, kuna need ei nõua mitteaktiivsest vormist aktiivseks muutumist.</a:t>
            </a:r>
            <a:endParaRPr lang="ru-RU" sz="3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Прямоугольник"/>
          <p:cNvSpPr/>
          <p:nvPr/>
        </p:nvSpPr>
        <p:spPr>
          <a:xfrm>
            <a:off x="-52560" y="-22320"/>
            <a:ext cx="24433200" cy="13797000"/>
          </a:xfrm>
          <a:prstGeom prst="rect">
            <a:avLst/>
          </a:prstGeom>
          <a:solidFill>
            <a:srgbClr val="80B58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1" name="Стресс вокруг нас"/>
          <p:cNvSpPr/>
          <p:nvPr/>
        </p:nvSpPr>
        <p:spPr>
          <a:xfrm>
            <a:off x="1282320" y="691920"/>
            <a:ext cx="14313240" cy="1008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5500" b="1" strike="noStrike" cap="all" spc="-1" dirty="0">
                <a:solidFill>
                  <a:srgbClr val="FFFFFF"/>
                </a:solidFill>
                <a:latin typeface="Arial"/>
                <a:ea typeface="Arial"/>
              </a:rPr>
              <a:t>Memo-Prime</a:t>
            </a:r>
            <a:endParaRPr lang="ru-RU" sz="5500" b="0" strike="noStrike" spc="-1" dirty="0">
              <a:latin typeface="Arial"/>
            </a:endParaRPr>
          </a:p>
        </p:txBody>
      </p:sp>
      <p:pic>
        <p:nvPicPr>
          <p:cNvPr id="282" name="Main.png" descr="Main.png"/>
          <p:cNvPicPr/>
          <p:nvPr/>
        </p:nvPicPr>
        <p:blipFill>
          <a:blip r:embed="rId2"/>
          <a:stretch/>
        </p:blipFill>
        <p:spPr>
          <a:xfrm>
            <a:off x="21251880" y="12783960"/>
            <a:ext cx="1773360" cy="314640"/>
          </a:xfrm>
          <a:prstGeom prst="rect">
            <a:avLst/>
          </a:prstGeom>
          <a:ln w="12700">
            <a:noFill/>
          </a:ln>
        </p:spPr>
      </p:pic>
      <p:sp>
        <p:nvSpPr>
          <p:cNvPr id="283" name="Safrino"/>
          <p:cNvSpPr/>
          <p:nvPr/>
        </p:nvSpPr>
        <p:spPr>
          <a:xfrm>
            <a:off x="1301760" y="12677040"/>
            <a:ext cx="2844720" cy="627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t" sz="2500" b="1" strike="noStrike" cap="all" spc="-1" dirty="0">
                <a:solidFill>
                  <a:srgbClr val="FFFFFF"/>
                </a:solidFill>
                <a:latin typeface="Arial"/>
                <a:ea typeface="Arial"/>
              </a:rPr>
              <a:t>Memo-prime</a:t>
            </a:r>
            <a:endParaRPr lang="ru-RU" sz="2500" b="0" strike="noStrike" spc="-1" dirty="0">
              <a:latin typeface="Arial"/>
            </a:endParaRPr>
          </a:p>
        </p:txBody>
      </p:sp>
      <p:sp>
        <p:nvSpPr>
          <p:cNvPr id="284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319400" y="2058840"/>
            <a:ext cx="15151680" cy="1000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r>
              <a:rPr lang="et" sz="6800" b="1" strike="noStrike" spc="-1" baseline="30000" dirty="0">
                <a:solidFill>
                  <a:srgbClr val="FFFFFF"/>
                </a:solidFill>
                <a:latin typeface="Arial"/>
                <a:ea typeface="Arial"/>
              </a:rPr>
              <a:t>Toimeainete sisaldus 1 kapslis:</a:t>
            </a:r>
            <a:endParaRPr lang="ru-RU" sz="6800" b="0" strike="noStrike" spc="-1" dirty="0">
              <a:latin typeface="Arial"/>
            </a:endParaRPr>
          </a:p>
        </p:txBody>
      </p:sp>
      <p:sp>
        <p:nvSpPr>
          <p:cNvPr id="285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315080" y="10964160"/>
            <a:ext cx="16692480" cy="1754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5200" b="1" strike="noStrike" spc="-1" baseline="30000" dirty="0">
                <a:solidFill>
                  <a:srgbClr val="FFFFFF"/>
                </a:solidFill>
                <a:latin typeface="Arial"/>
                <a:ea typeface="Arial"/>
              </a:rPr>
              <a:t>Pakendis 30 kapslit 30 päevaks kasutamiseks</a:t>
            </a:r>
            <a:br>
              <a:rPr dirty="0"/>
            </a:br>
            <a:r>
              <a:rPr lang="et" sz="5200" b="0" strike="noStrike" spc="-1" baseline="30000" dirty="0">
                <a:solidFill>
                  <a:srgbClr val="FFFFFF"/>
                </a:solidFill>
                <a:latin typeface="Arial"/>
                <a:ea typeface="Arial"/>
              </a:rPr>
              <a:t> (1 kapsel päevas hommikul või pärastlõunal koos toiduga).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286" name="Кружок"/>
          <p:cNvSpPr/>
          <p:nvPr/>
        </p:nvSpPr>
        <p:spPr>
          <a:xfrm>
            <a:off x="21317040" y="7650720"/>
            <a:ext cx="3561480" cy="3561480"/>
          </a:xfrm>
          <a:prstGeom prst="ellipse">
            <a:avLst/>
          </a:prstGeom>
          <a:solidFill>
            <a:srgbClr val="5E6CAE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7" name="Кружок"/>
          <p:cNvSpPr/>
          <p:nvPr/>
        </p:nvSpPr>
        <p:spPr>
          <a:xfrm>
            <a:off x="16659360" y="4230360"/>
            <a:ext cx="870120" cy="870120"/>
          </a:xfrm>
          <a:prstGeom prst="ellipse">
            <a:avLst/>
          </a:prstGeom>
          <a:solidFill>
            <a:srgbClr val="5E6CAE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8" name="4_memo_prime 55.png" descr="4_memo_prime 55.png"/>
          <p:cNvPicPr/>
          <p:nvPr/>
        </p:nvPicPr>
        <p:blipFill>
          <a:blip r:embed="rId3"/>
          <a:srcRect l="63090"/>
          <a:stretch/>
        </p:blipFill>
        <p:spPr>
          <a:xfrm>
            <a:off x="15824160" y="-118440"/>
            <a:ext cx="8999280" cy="13715280"/>
          </a:xfrm>
          <a:prstGeom prst="rect">
            <a:avLst/>
          </a:prstGeom>
          <a:ln w="12700">
            <a:noFill/>
          </a:ln>
        </p:spPr>
      </p:pic>
      <p:graphicFrame>
        <p:nvGraphicFramePr>
          <p:cNvPr id="289" name="Table 1"/>
          <p:cNvGraphicFramePr/>
          <p:nvPr>
            <p:extLst>
              <p:ext uri="{D42A27DB-BD31-4B8C-83A1-F6EECF244321}">
                <p14:modId xmlns:p14="http://schemas.microsoft.com/office/powerpoint/2010/main" val="3125309953"/>
              </p:ext>
            </p:extLst>
          </p:nvPr>
        </p:nvGraphicFramePr>
        <p:xfrm>
          <a:off x="1315080" y="3493800"/>
          <a:ext cx="13751640" cy="6920520"/>
        </p:xfrm>
        <a:graphic>
          <a:graphicData uri="http://schemas.openxmlformats.org/drawingml/2006/table">
            <a:tbl>
              <a:tblPr/>
              <a:tblGrid>
                <a:gridCol w="9402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75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999"/>
                        </a:spcBef>
                        <a:tabLst>
                          <a:tab pos="0" algn="l"/>
                        </a:tabLst>
                      </a:pPr>
                      <a:r>
                        <a:rPr lang="et" sz="5200" b="0" strike="noStrike" spc="-1" baseline="30000" dirty="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Memophenol™ (viinamarjade ja metsmustika ekstrakt) </a:t>
                      </a:r>
                      <a:endParaRPr lang="ru-RU" sz="5200" b="0" strike="noStrike" spc="-1" dirty="0">
                        <a:latin typeface="Arial"/>
                      </a:endParaRPr>
                    </a:p>
                  </a:txBody>
                  <a:tcPr anchor="b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999"/>
                        </a:spcBef>
                        <a:tabLst>
                          <a:tab pos="0" algn="l"/>
                        </a:tabLst>
                      </a:pPr>
                      <a:r>
                        <a:rPr lang="et" sz="5200" b="0" strike="noStrike" spc="-1" baseline="30000" dirty="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300 mg</a:t>
                      </a:r>
                      <a:endParaRPr lang="ru-RU" sz="5200" b="0" strike="noStrike" spc="-1" dirty="0">
                        <a:latin typeface="Arial"/>
                      </a:endParaRPr>
                    </a:p>
                  </a:txBody>
                  <a:tcPr anchor="b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5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999"/>
                        </a:spcBef>
                        <a:tabLst>
                          <a:tab pos="0" algn="l"/>
                        </a:tabLst>
                      </a:pPr>
                      <a:r>
                        <a:rPr lang="et" sz="5200" b="0" strike="noStrike" spc="-1" baseline="30000" dirty="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Rohelise tee lehtede ekstrakt</a:t>
                      </a:r>
                      <a:br>
                        <a:rPr dirty="0"/>
                      </a:br>
                      <a:r>
                        <a:rPr lang="et" sz="5200" b="0" strike="noStrike" spc="-1" baseline="30000" dirty="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 (Camellia sinensis)</a:t>
                      </a:r>
                      <a:endParaRPr lang="ru-RU" sz="5200" b="0" strike="noStrike" spc="-1" dirty="0">
                        <a:latin typeface="Arial"/>
                      </a:endParaRPr>
                    </a:p>
                  </a:txBody>
                  <a:tcPr anchor="b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999"/>
                        </a:spcBef>
                        <a:tabLst>
                          <a:tab pos="0" algn="l"/>
                        </a:tabLst>
                      </a:pPr>
                      <a:r>
                        <a:rPr lang="et" sz="5200" b="0" strike="noStrike" spc="-1" baseline="30000" dirty="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50 mg</a:t>
                      </a:r>
                      <a:endParaRPr lang="ru-RU" sz="5200" b="0" strike="noStrike" spc="-1" dirty="0">
                        <a:latin typeface="Arial"/>
                      </a:endParaRPr>
                    </a:p>
                  </a:txBody>
                  <a:tcPr anchor="b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2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999"/>
                        </a:spcBef>
                        <a:tabLst>
                          <a:tab pos="0" algn="l"/>
                        </a:tabLst>
                      </a:pPr>
                      <a:r>
                        <a:rPr lang="et" sz="5200" b="0" strike="noStrike" spc="-1" baseline="30000" dirty="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B6-vitamiin (püridoksaal-5-fosfaat) </a:t>
                      </a:r>
                      <a:endParaRPr lang="ru-RU" sz="5200" b="0" strike="noStrike" spc="-1" dirty="0">
                        <a:latin typeface="Arial"/>
                      </a:endParaRPr>
                    </a:p>
                  </a:txBody>
                  <a:tcPr anchor="b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999"/>
                        </a:spcBef>
                        <a:tabLst>
                          <a:tab pos="0" algn="l"/>
                        </a:tabLst>
                      </a:pPr>
                      <a:r>
                        <a:rPr lang="et" sz="5200" b="0" strike="noStrike" spc="-1" baseline="30000" dirty="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2 mg </a:t>
                      </a:r>
                      <a:endParaRPr lang="ru-RU" sz="5200" b="0" strike="noStrike" spc="-1" dirty="0">
                        <a:latin typeface="Arial"/>
                      </a:endParaRPr>
                    </a:p>
                  </a:txBody>
                  <a:tcPr anchor="b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2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999"/>
                        </a:spcBef>
                        <a:tabLst>
                          <a:tab pos="0" algn="l"/>
                        </a:tabLst>
                      </a:pPr>
                      <a:r>
                        <a:rPr lang="et" sz="5200" b="0" strike="noStrike" spc="-1" baseline="30000" dirty="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Vitamiin B9 (ekstrafolaat-S)  </a:t>
                      </a:r>
                      <a:endParaRPr lang="ru-RU" sz="5200" b="0" strike="noStrike" spc="-1" dirty="0">
                        <a:latin typeface="Arial"/>
                      </a:endParaRPr>
                    </a:p>
                  </a:txBody>
                  <a:tcPr anchor="b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999"/>
                        </a:spcBef>
                        <a:tabLst>
                          <a:tab pos="0" algn="l"/>
                        </a:tabLst>
                      </a:pPr>
                      <a:r>
                        <a:rPr lang="et" sz="5200" b="0" strike="noStrike" spc="-1" baseline="30000" dirty="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100 mcg</a:t>
                      </a:r>
                      <a:endParaRPr lang="ru-RU" sz="5200" b="0" strike="noStrike" spc="-1" dirty="0">
                        <a:latin typeface="Arial"/>
                      </a:endParaRPr>
                    </a:p>
                  </a:txBody>
                  <a:tcPr anchor="b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2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999"/>
                        </a:spcBef>
                        <a:tabLst>
                          <a:tab pos="0" algn="l"/>
                        </a:tabLst>
                      </a:pPr>
                      <a:r>
                        <a:rPr lang="et" sz="5200" b="0" strike="noStrike" spc="-1" baseline="30000" dirty="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Vitamiin B12 (metüülkobalamiin) </a:t>
                      </a:r>
                      <a:endParaRPr lang="ru-RU" sz="5200" b="0" strike="noStrike" spc="-1" dirty="0">
                        <a:latin typeface="Arial"/>
                      </a:endParaRPr>
                    </a:p>
                  </a:txBody>
                  <a:tcPr anchor="b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999"/>
                        </a:spcBef>
                        <a:tabLst>
                          <a:tab pos="0" algn="l"/>
                        </a:tabLst>
                      </a:pPr>
                      <a:r>
                        <a:rPr lang="et" sz="5200" b="0" strike="noStrike" spc="-1" baseline="30000" dirty="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3 mcg</a:t>
                      </a:r>
                      <a:endParaRPr lang="ru-RU" sz="5200" b="0" strike="noStrike" spc="-1" dirty="0">
                        <a:latin typeface="Arial"/>
                      </a:endParaRPr>
                    </a:p>
                  </a:txBody>
                  <a:tcPr anchor="b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2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999"/>
                        </a:spcBef>
                        <a:tabLst>
                          <a:tab pos="0" algn="l"/>
                        </a:tabLst>
                      </a:pPr>
                      <a:r>
                        <a:rPr lang="et" sz="5200" b="0" strike="noStrike" spc="-1" baseline="30000" dirty="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Tsink (tsinkoksiid kapsli koostisosana)</a:t>
                      </a:r>
                      <a:endParaRPr lang="ru-RU" sz="5200" b="0" strike="noStrike" spc="-1" dirty="0">
                        <a:latin typeface="Arial"/>
                      </a:endParaRPr>
                    </a:p>
                  </a:txBody>
                  <a:tcPr anchor="b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999"/>
                        </a:spcBef>
                        <a:tabLst>
                          <a:tab pos="0" algn="l"/>
                        </a:tabLst>
                      </a:pPr>
                      <a:r>
                        <a:rPr lang="et" sz="5200" b="0" strike="noStrike" spc="-1" baseline="30000" dirty="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2,3 mg</a:t>
                      </a:r>
                      <a:endParaRPr lang="ru-RU" sz="5200" b="0" strike="noStrike" spc="-1" dirty="0">
                        <a:latin typeface="Arial"/>
                      </a:endParaRPr>
                    </a:p>
                  </a:txBody>
                  <a:tcPr anchor="b">
                    <a:lnL w="12240">
                      <a:noFill/>
                    </a:lnL>
                    <a:lnR w="12240">
                      <a:noFill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4_memo_prime 3.jpg" descr="4_memo_prime 3.jpg"/>
          <p:cNvPicPr/>
          <p:nvPr/>
        </p:nvPicPr>
        <p:blipFill>
          <a:blip r:embed="rId2"/>
          <a:srcRect l="2238" t="2719"/>
          <a:stretch/>
        </p:blipFill>
        <p:spPr>
          <a:xfrm>
            <a:off x="-123120" y="-121320"/>
            <a:ext cx="24742440" cy="13848840"/>
          </a:xfrm>
          <a:prstGeom prst="rect">
            <a:avLst/>
          </a:prstGeom>
          <a:ln w="12700">
            <a:noFill/>
          </a:ln>
        </p:spPr>
      </p:pic>
      <p:sp>
        <p:nvSpPr>
          <p:cNvPr id="291" name="Стресс вокруг нас"/>
          <p:cNvSpPr/>
          <p:nvPr/>
        </p:nvSpPr>
        <p:spPr>
          <a:xfrm>
            <a:off x="1294920" y="691920"/>
            <a:ext cx="19870560" cy="1008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5500" b="1" strike="noStrike" cap="all" spc="-1" dirty="0">
                <a:solidFill>
                  <a:srgbClr val="FFFFFF"/>
                </a:solidFill>
                <a:latin typeface="Arial"/>
                <a:ea typeface="Arial"/>
              </a:rPr>
              <a:t>Memo-Prime:</a:t>
            </a:r>
            <a:endParaRPr lang="ru-RU" sz="5500" b="0" strike="noStrike" spc="-1" dirty="0">
              <a:latin typeface="Arial"/>
            </a:endParaRPr>
          </a:p>
        </p:txBody>
      </p:sp>
      <p:pic>
        <p:nvPicPr>
          <p:cNvPr id="292" name="Main.png" descr="Main.png"/>
          <p:cNvPicPr/>
          <p:nvPr/>
        </p:nvPicPr>
        <p:blipFill>
          <a:blip r:embed="rId3"/>
          <a:stretch/>
        </p:blipFill>
        <p:spPr>
          <a:xfrm>
            <a:off x="21251880" y="12783960"/>
            <a:ext cx="1773360" cy="314640"/>
          </a:xfrm>
          <a:prstGeom prst="rect">
            <a:avLst/>
          </a:prstGeom>
          <a:ln w="12700">
            <a:noFill/>
          </a:ln>
        </p:spPr>
      </p:pic>
      <p:sp>
        <p:nvSpPr>
          <p:cNvPr id="293" name="Safrino"/>
          <p:cNvSpPr/>
          <p:nvPr/>
        </p:nvSpPr>
        <p:spPr>
          <a:xfrm>
            <a:off x="1301760" y="12677040"/>
            <a:ext cx="2844720" cy="627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t" sz="2500" b="1" strike="noStrike" cap="all" spc="-1" dirty="0">
                <a:solidFill>
                  <a:srgbClr val="285FB0"/>
                </a:solidFill>
                <a:latin typeface="Arial"/>
                <a:ea typeface="Arial"/>
              </a:rPr>
              <a:t>Memo-prime</a:t>
            </a:r>
            <a:endParaRPr lang="ru-RU" sz="2500" b="0" strike="noStrike" spc="-1" dirty="0">
              <a:latin typeface="Arial"/>
            </a:endParaRPr>
          </a:p>
        </p:txBody>
      </p:sp>
      <p:sp>
        <p:nvSpPr>
          <p:cNvPr id="294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3691080" y="2998440"/>
            <a:ext cx="12776040" cy="2242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6800" b="1" strike="noStrike" spc="-1" baseline="30000" dirty="0">
                <a:solidFill>
                  <a:srgbClr val="FFFFFF"/>
                </a:solidFill>
                <a:latin typeface="Arial"/>
                <a:ea typeface="Arial"/>
              </a:rPr>
              <a:t>aitab parandada mälu</a:t>
            </a:r>
            <a:br>
              <a:rPr dirty="0"/>
            </a:br>
            <a:r>
              <a:rPr lang="et" sz="6800" b="1" strike="noStrike" spc="-1" baseline="30000" dirty="0">
                <a:solidFill>
                  <a:srgbClr val="FFFFFF"/>
                </a:solidFill>
                <a:latin typeface="Arial"/>
                <a:ea typeface="Arial"/>
              </a:rPr>
              <a:t> ja keskendumisvõimet</a:t>
            </a:r>
            <a:endParaRPr lang="ru-RU" sz="6800" b="0" strike="noStrike" spc="-1" dirty="0">
              <a:latin typeface="Arial"/>
            </a:endParaRPr>
          </a:p>
        </p:txBody>
      </p:sp>
      <p:sp>
        <p:nvSpPr>
          <p:cNvPr id="295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3691080" y="6024240"/>
            <a:ext cx="11095920" cy="2242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6800" b="1" strike="noStrike" spc="-1" baseline="30000" dirty="0">
                <a:solidFill>
                  <a:srgbClr val="FFFFFF"/>
                </a:solidFill>
                <a:latin typeface="Arial"/>
                <a:ea typeface="Arial"/>
              </a:rPr>
              <a:t>toetada ajutegevust kõrge vaimse stressi ajal</a:t>
            </a:r>
            <a:endParaRPr lang="ru-RU" sz="6800" b="0" strike="noStrike" spc="-1" dirty="0">
              <a:latin typeface="Arial"/>
            </a:endParaRPr>
          </a:p>
        </p:txBody>
      </p:sp>
      <p:sp>
        <p:nvSpPr>
          <p:cNvPr id="296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3691080" y="8661240"/>
            <a:ext cx="12776040" cy="1206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6800" b="1" strike="noStrike" spc="-1" baseline="30000" dirty="0">
                <a:solidFill>
                  <a:srgbClr val="FFFFFF"/>
                </a:solidFill>
                <a:latin typeface="Arial"/>
                <a:ea typeface="Arial"/>
              </a:rPr>
              <a:t>pikendab aktiivset eluiga</a:t>
            </a:r>
            <a:endParaRPr lang="ru-RU" sz="6800" b="0" strike="noStrike" spc="-1" dirty="0">
              <a:latin typeface="Arial"/>
            </a:endParaRPr>
          </a:p>
        </p:txBody>
      </p:sp>
      <p:sp>
        <p:nvSpPr>
          <p:cNvPr id="297" name="Стресс вокруг нас"/>
          <p:cNvSpPr/>
          <p:nvPr/>
        </p:nvSpPr>
        <p:spPr>
          <a:xfrm>
            <a:off x="1247040" y="2944800"/>
            <a:ext cx="2598480" cy="1923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11500" b="1" strike="noStrike" cap="all" spc="-1" dirty="0">
                <a:solidFill>
                  <a:srgbClr val="CADE67"/>
                </a:solidFill>
                <a:latin typeface="Arial"/>
                <a:ea typeface="Arial"/>
              </a:rPr>
              <a:t>01</a:t>
            </a:r>
            <a:endParaRPr lang="ru-RU" sz="11500" b="0" strike="noStrike" spc="-1" dirty="0">
              <a:latin typeface="Arial"/>
            </a:endParaRPr>
          </a:p>
        </p:txBody>
      </p:sp>
      <p:sp>
        <p:nvSpPr>
          <p:cNvPr id="298" name="Стресс вокруг нас"/>
          <p:cNvSpPr/>
          <p:nvPr/>
        </p:nvSpPr>
        <p:spPr>
          <a:xfrm>
            <a:off x="1247040" y="5577120"/>
            <a:ext cx="2598480" cy="1923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11500" b="1" strike="noStrike" cap="all" spc="-1" dirty="0">
                <a:solidFill>
                  <a:srgbClr val="CADE67"/>
                </a:solidFill>
                <a:latin typeface="Arial"/>
                <a:ea typeface="Arial"/>
              </a:rPr>
              <a:t>02</a:t>
            </a:r>
            <a:endParaRPr lang="ru-RU" sz="11500" b="0" strike="noStrike" spc="-1" dirty="0">
              <a:latin typeface="Arial"/>
            </a:endParaRPr>
          </a:p>
        </p:txBody>
      </p:sp>
      <p:sp>
        <p:nvSpPr>
          <p:cNvPr id="299" name="Стресс вокруг нас"/>
          <p:cNvSpPr/>
          <p:nvPr/>
        </p:nvSpPr>
        <p:spPr>
          <a:xfrm>
            <a:off x="1247040" y="8171640"/>
            <a:ext cx="2598480" cy="1923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11500" b="1" strike="noStrike" cap="all" spc="-1" dirty="0">
                <a:solidFill>
                  <a:srgbClr val="CADE67"/>
                </a:solidFill>
                <a:latin typeface="Arial"/>
                <a:ea typeface="Arial"/>
              </a:rPr>
              <a:t>03</a:t>
            </a:r>
            <a:endParaRPr lang="ru-RU" sz="115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exels-fauxels-3183147.jpg" descr="pexels-fauxels-3183147.jpg"/>
          <p:cNvPicPr/>
          <p:nvPr/>
        </p:nvPicPr>
        <p:blipFill>
          <a:blip r:embed="rId2"/>
          <a:stretch/>
        </p:blipFill>
        <p:spPr>
          <a:xfrm>
            <a:off x="14958000" y="-177840"/>
            <a:ext cx="9771840" cy="14643000"/>
          </a:xfrm>
          <a:prstGeom prst="rect">
            <a:avLst/>
          </a:prstGeom>
          <a:ln w="12700">
            <a:noFill/>
          </a:ln>
        </p:spPr>
      </p:pic>
      <p:sp>
        <p:nvSpPr>
          <p:cNvPr id="301" name="Фигура"/>
          <p:cNvSpPr/>
          <p:nvPr/>
        </p:nvSpPr>
        <p:spPr>
          <a:xfrm>
            <a:off x="-124560" y="-25560"/>
            <a:ext cx="16655760" cy="13766040"/>
          </a:xfrm>
          <a:custGeom>
            <a:avLst/>
            <a:gdLst/>
            <a:ahLst/>
            <a:cxnLst/>
            <a:rect l="l" t="t" r="r" b="b"/>
            <a:pathLst>
              <a:path w="21214" h="21600">
                <a:moveTo>
                  <a:pt x="0" y="0"/>
                </a:moveTo>
                <a:lnTo>
                  <a:pt x="19823" y="0"/>
                </a:lnTo>
                <a:cubicBezTo>
                  <a:pt x="21268" y="3654"/>
                  <a:pt x="21600" y="7826"/>
                  <a:pt x="20760" y="11756"/>
                </a:cubicBezTo>
                <a:cubicBezTo>
                  <a:pt x="20147" y="14625"/>
                  <a:pt x="18919" y="17439"/>
                  <a:pt x="19465" y="20352"/>
                </a:cubicBezTo>
                <a:cubicBezTo>
                  <a:pt x="19546" y="20783"/>
                  <a:pt x="19666" y="21202"/>
                  <a:pt x="19823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DDE7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2" name="Safrino"/>
          <p:cNvSpPr/>
          <p:nvPr/>
        </p:nvSpPr>
        <p:spPr>
          <a:xfrm>
            <a:off x="1301760" y="12677040"/>
            <a:ext cx="2844720" cy="627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t" sz="2500" b="1" strike="noStrike" cap="all" spc="-1" dirty="0">
                <a:solidFill>
                  <a:srgbClr val="285FB0"/>
                </a:solidFill>
                <a:latin typeface="Arial"/>
                <a:ea typeface="Arial"/>
              </a:rPr>
              <a:t>Memo-prime</a:t>
            </a:r>
            <a:endParaRPr lang="ru-RU" sz="2500" b="0" strike="noStrike" spc="-1" dirty="0">
              <a:latin typeface="Arial"/>
            </a:endParaRPr>
          </a:p>
        </p:txBody>
      </p:sp>
      <p:sp>
        <p:nvSpPr>
          <p:cNvPr id="303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286280" y="1033920"/>
            <a:ext cx="15224040" cy="39193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8200" b="1" strike="noStrike" cap="all" spc="-1" baseline="30000" dirty="0">
                <a:solidFill>
                  <a:srgbClr val="363F47"/>
                </a:solidFill>
                <a:latin typeface="Arial"/>
                <a:ea typeface="Arial"/>
              </a:rPr>
              <a:t>Memo-Prime – hädavajalik igapäevane tugi</a:t>
            </a:r>
            <a:br>
              <a:rPr dirty="0"/>
            </a:br>
            <a:r>
              <a:rPr lang="et" sz="8200" b="1" strike="noStrike" cap="all" spc="-1" baseline="30000" dirty="0">
                <a:solidFill>
                  <a:srgbClr val="363F47"/>
                </a:solidFill>
                <a:latin typeface="Arial"/>
                <a:ea typeface="Arial"/>
              </a:rPr>
              <a:t> neile, kes:</a:t>
            </a:r>
            <a:endParaRPr lang="ru-RU" sz="8200" b="0" strike="noStrike" spc="-1" dirty="0">
              <a:latin typeface="Arial"/>
            </a:endParaRPr>
          </a:p>
        </p:txBody>
      </p:sp>
      <p:sp>
        <p:nvSpPr>
          <p:cNvPr id="304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360080" y="4319280"/>
            <a:ext cx="13782960" cy="8222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 marL="660240" indent="-660240">
              <a:lnSpc>
                <a:spcPct val="100000"/>
              </a:lnSpc>
              <a:spcBef>
                <a:spcPts val="2701"/>
              </a:spcBef>
              <a:buClr>
                <a:srgbClr val="363F47"/>
              </a:buClr>
              <a:buSzPct val="101000"/>
              <a:buFont typeface="Symbol"/>
              <a:buChar char=""/>
            </a:pPr>
            <a:r>
              <a:rPr lang="et-EE" sz="5200" b="0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Püüdlevad kõrge tootlikkuse poole</a:t>
            </a:r>
            <a:endParaRPr lang="ru-RU" sz="5200" b="0" strike="noStrike" spc="-1" dirty="0">
              <a:latin typeface="Arial"/>
            </a:endParaRPr>
          </a:p>
          <a:p>
            <a:pPr marL="660240" indent="-660240">
              <a:lnSpc>
                <a:spcPct val="100000"/>
              </a:lnSpc>
              <a:spcBef>
                <a:spcPts val="2701"/>
              </a:spcBef>
              <a:buClr>
                <a:srgbClr val="363F47"/>
              </a:buClr>
              <a:buSzPct val="101000"/>
              <a:buFont typeface="Symbol"/>
              <a:buChar char=""/>
            </a:pPr>
            <a:r>
              <a:rPr lang="et" sz="5200" b="0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töötab multitegumtöö režiimis ja kannatavad</a:t>
            </a:r>
            <a:br>
              <a:rPr dirty="0"/>
            </a:br>
            <a:r>
              <a:rPr lang="et" sz="5200" b="0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 keskendumisraskuste all</a:t>
            </a:r>
            <a:endParaRPr lang="ru-RU" sz="5200" b="0" strike="noStrike" spc="-1" dirty="0">
              <a:latin typeface="Arial"/>
            </a:endParaRPr>
          </a:p>
          <a:p>
            <a:pPr marL="660240" indent="-660240">
              <a:lnSpc>
                <a:spcPct val="100000"/>
              </a:lnSpc>
              <a:spcBef>
                <a:spcPts val="2701"/>
              </a:spcBef>
              <a:buClr>
                <a:srgbClr val="363F47"/>
              </a:buClr>
              <a:buSzPct val="101000"/>
              <a:buFont typeface="Symbol"/>
              <a:buChar char=""/>
            </a:pPr>
            <a:r>
              <a:rPr lang="et" sz="5200" b="0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veedab palju aega telefonis/arvutis,</a:t>
            </a:r>
            <a:br>
              <a:rPr dirty="0"/>
            </a:br>
            <a:r>
              <a:rPr lang="et" sz="5200" b="0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 tarbib kiiret videosisu </a:t>
            </a:r>
            <a:endParaRPr lang="ru-RU" sz="5200" b="0" strike="noStrike" spc="-1" dirty="0">
              <a:latin typeface="Arial"/>
            </a:endParaRPr>
          </a:p>
          <a:p>
            <a:pPr marL="660240" indent="-660240">
              <a:lnSpc>
                <a:spcPct val="100000"/>
              </a:lnSpc>
              <a:spcBef>
                <a:spcPts val="2701"/>
              </a:spcBef>
              <a:buClr>
                <a:srgbClr val="363F47"/>
              </a:buClr>
              <a:buSzPct val="101000"/>
              <a:buFont typeface="Symbol"/>
              <a:buChar char=""/>
            </a:pPr>
            <a:r>
              <a:rPr lang="et" sz="5200" b="0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ehitab karjääri, omandab palju uusi teadmisi </a:t>
            </a:r>
            <a:endParaRPr lang="ru-RU" sz="5200" b="0" strike="noStrike" spc="-1" dirty="0">
              <a:latin typeface="Arial"/>
            </a:endParaRPr>
          </a:p>
          <a:p>
            <a:pPr marL="660240" indent="-660240">
              <a:lnSpc>
                <a:spcPct val="100000"/>
              </a:lnSpc>
              <a:spcBef>
                <a:spcPts val="2701"/>
              </a:spcBef>
              <a:buClr>
                <a:srgbClr val="363F47"/>
              </a:buClr>
              <a:buSzPct val="101000"/>
              <a:buFont typeface="Symbol"/>
              <a:buChar char=""/>
            </a:pPr>
            <a:r>
              <a:rPr lang="et" sz="5200" b="0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märkab mälu halvenemist vanusega/aja jooksul</a:t>
            </a:r>
            <a:endParaRPr lang="ru-RU" sz="5200" b="0" strike="noStrike" spc="-1" dirty="0">
              <a:latin typeface="Arial"/>
            </a:endParaRPr>
          </a:p>
          <a:p>
            <a:pPr marL="660240" indent="-660240">
              <a:lnSpc>
                <a:spcPct val="100000"/>
              </a:lnSpc>
              <a:spcBef>
                <a:spcPts val="2701"/>
              </a:spcBef>
              <a:buClr>
                <a:srgbClr val="363F47"/>
              </a:buClr>
              <a:buSzPct val="101000"/>
              <a:buFont typeface="Symbol"/>
              <a:buChar char=""/>
            </a:pPr>
            <a:r>
              <a:rPr lang="et" sz="5200" b="0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tahab väärtuslikke hetki kaua mälus hoida</a:t>
            </a:r>
            <a:endParaRPr lang="ru-RU" sz="5200" b="0" strike="noStrike" spc="-1" dirty="0">
              <a:latin typeface="Arial"/>
            </a:endParaRPr>
          </a:p>
        </p:txBody>
      </p:sp>
      <p:pic>
        <p:nvPicPr>
          <p:cNvPr id="305" name="Изображение_0" descr="Изображение_0"/>
          <p:cNvPicPr/>
          <p:nvPr/>
        </p:nvPicPr>
        <p:blipFill>
          <a:blip r:embed="rId3"/>
          <a:stretch/>
        </p:blipFill>
        <p:spPr>
          <a:xfrm>
            <a:off x="21233880" y="12783960"/>
            <a:ext cx="1809360" cy="31464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1_memo_prime копия.jpg" descr="1_memo_prime копия.jpg"/>
          <p:cNvPicPr/>
          <p:nvPr/>
        </p:nvPicPr>
        <p:blipFill>
          <a:blip r:embed="rId2"/>
          <a:srcRect l="2120"/>
          <a:stretch/>
        </p:blipFill>
        <p:spPr>
          <a:xfrm>
            <a:off x="-68040" y="0"/>
            <a:ext cx="13424400" cy="13715280"/>
          </a:xfrm>
          <a:prstGeom prst="rect">
            <a:avLst/>
          </a:prstGeom>
          <a:ln w="12700">
            <a:noFill/>
          </a:ln>
        </p:spPr>
      </p:pic>
      <p:sp>
        <p:nvSpPr>
          <p:cNvPr id="307" name="Фигура"/>
          <p:cNvSpPr/>
          <p:nvPr/>
        </p:nvSpPr>
        <p:spPr>
          <a:xfrm flipH="1">
            <a:off x="8197560" y="-25560"/>
            <a:ext cx="16206480" cy="13766040"/>
          </a:xfrm>
          <a:custGeom>
            <a:avLst/>
            <a:gdLst/>
            <a:ahLst/>
            <a:cxnLst/>
            <a:rect l="l" t="t" r="r" b="b"/>
            <a:pathLst>
              <a:path w="21422" h="21600">
                <a:moveTo>
                  <a:pt x="0" y="0"/>
                </a:moveTo>
                <a:lnTo>
                  <a:pt x="20573" y="0"/>
                </a:lnTo>
                <a:cubicBezTo>
                  <a:pt x="21354" y="2988"/>
                  <a:pt x="21600" y="6136"/>
                  <a:pt x="21296" y="9243"/>
                </a:cubicBezTo>
                <a:cubicBezTo>
                  <a:pt x="20933" y="12947"/>
                  <a:pt x="19795" y="16597"/>
                  <a:pt x="20315" y="20292"/>
                </a:cubicBezTo>
                <a:cubicBezTo>
                  <a:pt x="20377" y="20734"/>
                  <a:pt x="20464" y="21171"/>
                  <a:pt x="20573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0DD8B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Стресс вокруг нас"/>
          <p:cNvSpPr/>
          <p:nvPr/>
        </p:nvSpPr>
        <p:spPr>
          <a:xfrm>
            <a:off x="10058040" y="691920"/>
            <a:ext cx="19870560" cy="1008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5500" b="1" strike="noStrike" cap="all" spc="-1" dirty="0">
                <a:solidFill>
                  <a:srgbClr val="363F47"/>
                </a:solidFill>
                <a:latin typeface="Arial"/>
                <a:ea typeface="Arial"/>
              </a:rPr>
              <a:t>Memo-Prime:</a:t>
            </a:r>
            <a:endParaRPr lang="ru-RU" sz="5500" b="0" strike="noStrike" spc="-1" dirty="0">
              <a:latin typeface="Arial"/>
            </a:endParaRPr>
          </a:p>
        </p:txBody>
      </p:sp>
      <p:sp>
        <p:nvSpPr>
          <p:cNvPr id="309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2492360" y="3512880"/>
            <a:ext cx="12776040" cy="2242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6800" b="1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Mälu ja</a:t>
            </a:r>
            <a:r>
              <a:rPr lang="et" sz="1800" b="0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   </a:t>
            </a:r>
            <a:r>
              <a:rPr lang="et" sz="6800" b="1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keskendumise</a:t>
            </a:r>
            <a:endParaRPr lang="ru-RU" sz="68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6800" b="1" strike="noStrike" spc="-1" baseline="30000" dirty="0">
                <a:solidFill>
                  <a:srgbClr val="363F47"/>
                </a:solidFill>
                <a:latin typeface="Arial"/>
                <a:ea typeface="DejaVu Sans"/>
              </a:rPr>
              <a:t>tugi</a:t>
            </a:r>
            <a:endParaRPr lang="ru-RU" sz="6800" b="0" strike="noStrike" spc="-1" dirty="0">
              <a:latin typeface="Arial"/>
            </a:endParaRPr>
          </a:p>
        </p:txBody>
      </p:sp>
      <p:sp>
        <p:nvSpPr>
          <p:cNvPr id="310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2454200" y="5950800"/>
            <a:ext cx="11095920" cy="12074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6800" b="1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Patenteeritud Memophenol™ kompleks</a:t>
            </a:r>
            <a:endParaRPr lang="ru-RU" sz="6800" b="0" strike="noStrike" spc="-1" dirty="0">
              <a:latin typeface="Arial"/>
            </a:endParaRPr>
          </a:p>
        </p:txBody>
      </p:sp>
      <p:sp>
        <p:nvSpPr>
          <p:cNvPr id="311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2492360" y="8206560"/>
            <a:ext cx="12776040" cy="2242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6800" b="1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Kliiniliselt tõestatud</a:t>
            </a:r>
            <a:br>
              <a:rPr dirty="0"/>
            </a:br>
            <a:r>
              <a:rPr lang="et" sz="6800" b="1" strike="noStrike" spc="-1" baseline="30000" dirty="0">
                <a:solidFill>
                  <a:srgbClr val="363F47"/>
                </a:solidFill>
                <a:latin typeface="Arial"/>
                <a:ea typeface="DejaVu Sans"/>
              </a:rPr>
              <a:t>m</a:t>
            </a:r>
            <a:r>
              <a:rPr lang="et" sz="6800" b="1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õju </a:t>
            </a:r>
            <a:endParaRPr lang="ru-RU" sz="6800" b="0" strike="noStrike" spc="-1" dirty="0">
              <a:latin typeface="Arial"/>
            </a:endParaRPr>
          </a:p>
        </p:txBody>
      </p:sp>
      <p:sp>
        <p:nvSpPr>
          <p:cNvPr id="312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2494880" y="10838520"/>
            <a:ext cx="9275400" cy="2242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6800" b="1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Soovitatav täiskasvanutele</a:t>
            </a:r>
            <a:br>
              <a:rPr dirty="0"/>
            </a:br>
            <a:r>
              <a:rPr lang="et" sz="6800" b="1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ja lastele alates 14. eluaastast </a:t>
            </a:r>
            <a:endParaRPr lang="ru-RU" sz="6800" b="0" strike="noStrike" spc="-1" dirty="0">
              <a:latin typeface="Arial"/>
            </a:endParaRPr>
          </a:p>
        </p:txBody>
      </p:sp>
      <p:pic>
        <p:nvPicPr>
          <p:cNvPr id="313" name="Изображение_0" descr="Изображение_0"/>
          <p:cNvPicPr/>
          <p:nvPr/>
        </p:nvPicPr>
        <p:blipFill>
          <a:blip r:embed="rId3"/>
          <a:stretch/>
        </p:blipFill>
        <p:spPr>
          <a:xfrm>
            <a:off x="21233880" y="12783960"/>
            <a:ext cx="1809360" cy="314640"/>
          </a:xfrm>
          <a:prstGeom prst="rect">
            <a:avLst/>
          </a:prstGeom>
          <a:ln w="12700">
            <a:noFill/>
          </a:ln>
        </p:spPr>
      </p:pic>
      <p:pic>
        <p:nvPicPr>
          <p:cNvPr id="314" name="Picture 1" descr="Picture 1"/>
          <p:cNvPicPr/>
          <p:nvPr/>
        </p:nvPicPr>
        <p:blipFill>
          <a:blip r:embed="rId4"/>
          <a:stretch/>
        </p:blipFill>
        <p:spPr>
          <a:xfrm>
            <a:off x="10068120" y="5714280"/>
            <a:ext cx="1777320" cy="1777320"/>
          </a:xfrm>
          <a:prstGeom prst="rect">
            <a:avLst/>
          </a:prstGeom>
          <a:ln w="12700">
            <a:noFill/>
          </a:ln>
        </p:spPr>
      </p:pic>
      <p:pic>
        <p:nvPicPr>
          <p:cNvPr id="315" name="Picture 2" descr="Picture 2"/>
          <p:cNvPicPr/>
          <p:nvPr/>
        </p:nvPicPr>
        <p:blipFill>
          <a:blip r:embed="rId5"/>
          <a:stretch/>
        </p:blipFill>
        <p:spPr>
          <a:xfrm>
            <a:off x="10068120" y="8293320"/>
            <a:ext cx="1777320" cy="1777320"/>
          </a:xfrm>
          <a:prstGeom prst="rect">
            <a:avLst/>
          </a:prstGeom>
          <a:ln w="12700">
            <a:noFill/>
          </a:ln>
        </p:spPr>
      </p:pic>
      <p:pic>
        <p:nvPicPr>
          <p:cNvPr id="316" name="Picture 3" descr="Picture 3"/>
          <p:cNvPicPr/>
          <p:nvPr/>
        </p:nvPicPr>
        <p:blipFill>
          <a:blip r:embed="rId6"/>
          <a:stretch/>
        </p:blipFill>
        <p:spPr>
          <a:xfrm>
            <a:off x="10145520" y="11004480"/>
            <a:ext cx="1777320" cy="1777320"/>
          </a:xfrm>
          <a:prstGeom prst="rect">
            <a:avLst/>
          </a:prstGeom>
          <a:ln w="12700">
            <a:noFill/>
          </a:ln>
        </p:spPr>
      </p:pic>
      <p:pic>
        <p:nvPicPr>
          <p:cNvPr id="317" name="Picture 4" descr="Picture 4"/>
          <p:cNvPicPr/>
          <p:nvPr/>
        </p:nvPicPr>
        <p:blipFill>
          <a:blip r:embed="rId7"/>
          <a:stretch/>
        </p:blipFill>
        <p:spPr>
          <a:xfrm>
            <a:off x="10068120" y="3263400"/>
            <a:ext cx="1777320" cy="177732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exels-fernando-gonzalez-4201122 копия.jpg" descr="pexels-fernando-gonzalez-4201122 копия.jpg"/>
          <p:cNvPicPr/>
          <p:nvPr/>
        </p:nvPicPr>
        <p:blipFill>
          <a:blip r:embed="rId2"/>
          <a:srcRect t="18354"/>
          <a:stretch/>
        </p:blipFill>
        <p:spPr>
          <a:xfrm>
            <a:off x="0" y="-102600"/>
            <a:ext cx="24383160" cy="6384600"/>
          </a:xfrm>
          <a:prstGeom prst="rect">
            <a:avLst/>
          </a:prstGeom>
          <a:ln w="12700">
            <a:noFill/>
          </a:ln>
        </p:spPr>
      </p:pic>
      <p:sp>
        <p:nvSpPr>
          <p:cNvPr id="42" name="Прямоугольник"/>
          <p:cNvSpPr/>
          <p:nvPr/>
        </p:nvSpPr>
        <p:spPr>
          <a:xfrm>
            <a:off x="-160200" y="-199440"/>
            <a:ext cx="24644520" cy="5803200"/>
          </a:xfrm>
          <a:prstGeom prst="rect">
            <a:avLst/>
          </a:prstGeom>
          <a:solidFill>
            <a:srgbClr val="413298">
              <a:alpha val="33000"/>
            </a:srgbClr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Фигура"/>
          <p:cNvSpPr/>
          <p:nvPr/>
        </p:nvSpPr>
        <p:spPr>
          <a:xfrm>
            <a:off x="-70560" y="1946520"/>
            <a:ext cx="24525360" cy="11971080"/>
          </a:xfrm>
          <a:custGeom>
            <a:avLst/>
            <a:gdLst/>
            <a:ahLst/>
            <a:cxnLst/>
            <a:rect l="l" t="t" r="r" b="b"/>
            <a:pathLst>
              <a:path w="21600" h="21380">
                <a:moveTo>
                  <a:pt x="8" y="5362"/>
                </a:moveTo>
                <a:cubicBezTo>
                  <a:pt x="408" y="5332"/>
                  <a:pt x="807" y="5290"/>
                  <a:pt x="1207" y="5235"/>
                </a:cubicBezTo>
                <a:cubicBezTo>
                  <a:pt x="5624" y="4624"/>
                  <a:pt x="9940" y="2455"/>
                  <a:pt x="14305" y="995"/>
                </a:cubicBezTo>
                <a:cubicBezTo>
                  <a:pt x="16353" y="310"/>
                  <a:pt x="18424" y="-220"/>
                  <a:pt x="20495" y="91"/>
                </a:cubicBezTo>
                <a:cubicBezTo>
                  <a:pt x="20865" y="147"/>
                  <a:pt x="21233" y="229"/>
                  <a:pt x="21600" y="338"/>
                </a:cubicBezTo>
                <a:lnTo>
                  <a:pt x="21599" y="21380"/>
                </a:lnTo>
                <a:lnTo>
                  <a:pt x="0" y="21380"/>
                </a:lnTo>
                <a:lnTo>
                  <a:pt x="8" y="5362"/>
                </a:lnTo>
                <a:close/>
              </a:path>
            </a:pathLst>
          </a:custGeom>
          <a:solidFill>
            <a:srgbClr val="494295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Стресс вокруг нас"/>
          <p:cNvSpPr/>
          <p:nvPr/>
        </p:nvSpPr>
        <p:spPr>
          <a:xfrm>
            <a:off x="1312200" y="6190200"/>
            <a:ext cx="19981440" cy="1176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t" sz="5500" b="1" strike="noStrike" cap="all" spc="-1" dirty="0">
                <a:solidFill>
                  <a:srgbClr val="FFFFFF"/>
                </a:solidFill>
                <a:latin typeface="Arial"/>
                <a:ea typeface="Arial"/>
              </a:rPr>
              <a:t>Infokoormus kasvab</a:t>
            </a:r>
            <a:endParaRPr lang="ru-RU" sz="5500" b="0" strike="noStrike" spc="-1" dirty="0">
              <a:latin typeface="Arial"/>
            </a:endParaRPr>
          </a:p>
        </p:txBody>
      </p:sp>
      <p:sp>
        <p:nvSpPr>
          <p:cNvPr id="45" name="Safrino"/>
          <p:cNvSpPr/>
          <p:nvPr/>
        </p:nvSpPr>
        <p:spPr>
          <a:xfrm>
            <a:off x="1301760" y="12677040"/>
            <a:ext cx="2844720" cy="627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t" sz="2500" b="1" strike="noStrike" cap="all" spc="-1" dirty="0">
                <a:solidFill>
                  <a:srgbClr val="72B6E3"/>
                </a:solidFill>
                <a:latin typeface="Arial"/>
                <a:ea typeface="Arial"/>
              </a:rPr>
              <a:t>Memo-prime</a:t>
            </a:r>
            <a:endParaRPr lang="ru-RU" sz="2500" b="0" strike="noStrike" spc="-1" dirty="0">
              <a:latin typeface="Arial"/>
            </a:endParaRPr>
          </a:p>
        </p:txBody>
      </p:sp>
      <p:sp>
        <p:nvSpPr>
          <p:cNvPr id="46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303200" y="10254240"/>
            <a:ext cx="20549160" cy="2072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r>
              <a:rPr lang="et" sz="5200" b="0" strike="noStrike" spc="-1" baseline="30000" dirty="0">
                <a:solidFill>
                  <a:srgbClr val="FFFFFF"/>
                </a:solidFill>
                <a:latin typeface="Arial"/>
                <a:ea typeface="Arial"/>
              </a:rPr>
              <a:t>Hommikuse podcasti kuulamine, õhtune teleri või youtube saate vaatamine, mitme kordne uudistekanalite ja meilide vaatamine, artiklite lugemine, sõpradega vestlemine,</a:t>
            </a:r>
            <a:br>
              <a:rPr dirty="0"/>
            </a:br>
            <a:r>
              <a:rPr lang="et" sz="5200" b="0" strike="noStrike" spc="-1" baseline="30000" dirty="0">
                <a:solidFill>
                  <a:srgbClr val="FFFFFF"/>
                </a:solidFill>
                <a:latin typeface="Arial"/>
                <a:ea typeface="Arial"/>
              </a:rPr>
              <a:t>veebikursused – ja see on veel tööd arvestamata.</a:t>
            </a:r>
            <a:endParaRPr lang="ru-RU" sz="5200" b="0" strike="noStrike" spc="-1" dirty="0">
              <a:latin typeface="Arial"/>
            </a:endParaRPr>
          </a:p>
        </p:txBody>
      </p:sp>
      <p:pic>
        <p:nvPicPr>
          <p:cNvPr id="47" name="Изображение_0" descr="Изображение_0"/>
          <p:cNvPicPr/>
          <p:nvPr/>
        </p:nvPicPr>
        <p:blipFill>
          <a:blip r:embed="rId3"/>
          <a:stretch/>
        </p:blipFill>
        <p:spPr>
          <a:xfrm>
            <a:off x="21233880" y="12783960"/>
            <a:ext cx="1809360" cy="314640"/>
          </a:xfrm>
          <a:prstGeom prst="rect">
            <a:avLst/>
          </a:prstGeom>
          <a:ln w="12700">
            <a:noFill/>
          </a:ln>
        </p:spPr>
      </p:pic>
      <p:sp>
        <p:nvSpPr>
          <p:cNvPr id="48" name="Линия"/>
          <p:cNvSpPr/>
          <p:nvPr/>
        </p:nvSpPr>
        <p:spPr>
          <a:xfrm>
            <a:off x="-156960" y="1993680"/>
            <a:ext cx="24637320" cy="2954520"/>
          </a:xfrm>
          <a:custGeom>
            <a:avLst/>
            <a:gdLst/>
            <a:ahLst/>
            <a:cxnLst/>
            <a:rect l="l" t="t" r="r" b="b"/>
            <a:pathLst>
              <a:path w="21600" h="21382">
                <a:moveTo>
                  <a:pt x="0" y="21382"/>
                </a:moveTo>
                <a:cubicBezTo>
                  <a:pt x="777" y="21092"/>
                  <a:pt x="1552" y="20634"/>
                  <a:pt x="2326" y="20008"/>
                </a:cubicBezTo>
                <a:cubicBezTo>
                  <a:pt x="5430" y="17499"/>
                  <a:pt x="8496" y="12306"/>
                  <a:pt x="11562" y="7529"/>
                </a:cubicBezTo>
                <a:cubicBezTo>
                  <a:pt x="13745" y="4128"/>
                  <a:pt x="15924" y="943"/>
                  <a:pt x="18145" y="178"/>
                </a:cubicBezTo>
                <a:cubicBezTo>
                  <a:pt x="19298" y="-218"/>
                  <a:pt x="20452" y="46"/>
                  <a:pt x="21600" y="970"/>
                </a:cubicBezTo>
              </a:path>
            </a:pathLst>
          </a:custGeom>
          <a:noFill/>
          <a:ln w="381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Кружок"/>
          <p:cNvSpPr/>
          <p:nvPr/>
        </p:nvSpPr>
        <p:spPr>
          <a:xfrm>
            <a:off x="838080" y="4792320"/>
            <a:ext cx="211320" cy="21132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Кружок"/>
          <p:cNvSpPr/>
          <p:nvPr/>
        </p:nvSpPr>
        <p:spPr>
          <a:xfrm>
            <a:off x="14046120" y="2709360"/>
            <a:ext cx="211320" cy="21132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Кружок"/>
          <p:cNvSpPr/>
          <p:nvPr/>
        </p:nvSpPr>
        <p:spPr>
          <a:xfrm>
            <a:off x="22580640" y="1896480"/>
            <a:ext cx="211320" cy="21132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Кружок"/>
          <p:cNvSpPr/>
          <p:nvPr/>
        </p:nvSpPr>
        <p:spPr>
          <a:xfrm>
            <a:off x="22421880" y="1738080"/>
            <a:ext cx="528480" cy="528480"/>
          </a:xfrm>
          <a:prstGeom prst="ellipse">
            <a:avLst/>
          </a:prstGeom>
          <a:noFill/>
          <a:ln w="254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Стресс вокруг нас"/>
          <p:cNvSpPr/>
          <p:nvPr/>
        </p:nvSpPr>
        <p:spPr>
          <a:xfrm>
            <a:off x="1312200" y="7441920"/>
            <a:ext cx="19981440" cy="1712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fi-FI" sz="46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Pidev sisu tarbimine </a:t>
            </a:r>
            <a:r>
              <a:rPr lang="et-EE" sz="46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vahepealsete</a:t>
            </a:r>
            <a:r>
              <a:rPr lang="fi-FI" sz="46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unepausi</a:t>
            </a:r>
            <a:r>
              <a:rPr lang="et-EE" sz="46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dega</a:t>
            </a:r>
            <a:endParaRPr lang="ru-RU" sz="4600" b="0" strike="noStrike" spc="-1" dirty="0">
              <a:latin typeface="Arial"/>
            </a:endParaRPr>
          </a:p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fi-FI" sz="46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on </a:t>
            </a:r>
            <a:r>
              <a:rPr lang="et-EE" sz="46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normiks saamas</a:t>
            </a:r>
            <a:r>
              <a:rPr lang="fi-FI" sz="46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.</a:t>
            </a:r>
            <a:endParaRPr lang="ru-RU" sz="46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memo-prime_1 _small.png" descr="memo-prime_1 _small.png"/>
          <p:cNvPicPr/>
          <p:nvPr/>
        </p:nvPicPr>
        <p:blipFill>
          <a:blip r:embed="rId2"/>
          <a:srcRect l="3948" t="6523" r="1210"/>
          <a:stretch/>
        </p:blipFill>
        <p:spPr>
          <a:xfrm>
            <a:off x="10471320" y="-12600"/>
            <a:ext cx="13941000" cy="13740120"/>
          </a:xfrm>
          <a:prstGeom prst="rect">
            <a:avLst/>
          </a:prstGeom>
          <a:ln w="12700">
            <a:noFill/>
          </a:ln>
        </p:spPr>
      </p:pic>
      <p:pic>
        <p:nvPicPr>
          <p:cNvPr id="319" name="Изображение_0" descr="Изображение_0"/>
          <p:cNvPicPr/>
          <p:nvPr/>
        </p:nvPicPr>
        <p:blipFill>
          <a:blip r:embed="rId3"/>
          <a:stretch/>
        </p:blipFill>
        <p:spPr>
          <a:xfrm>
            <a:off x="21233880" y="12783960"/>
            <a:ext cx="1809360" cy="314640"/>
          </a:xfrm>
          <a:prstGeom prst="rect">
            <a:avLst/>
          </a:prstGeom>
          <a:ln w="12700">
            <a:noFill/>
          </a:ln>
        </p:spPr>
      </p:pic>
      <p:pic>
        <p:nvPicPr>
          <p:cNvPr id="320" name="Изображение_1" descr="Изображение_1"/>
          <p:cNvPicPr/>
          <p:nvPr/>
        </p:nvPicPr>
        <p:blipFill>
          <a:blip r:embed="rId3"/>
          <a:stretch/>
        </p:blipFill>
        <p:spPr>
          <a:xfrm>
            <a:off x="21233880" y="12783960"/>
            <a:ext cx="1809360" cy="314640"/>
          </a:xfrm>
          <a:prstGeom prst="rect">
            <a:avLst/>
          </a:prstGeom>
          <a:ln w="12700">
            <a:noFill/>
          </a:ln>
        </p:spPr>
      </p:pic>
      <p:sp>
        <p:nvSpPr>
          <p:cNvPr id="321" name="Safrino_5"/>
          <p:cNvSpPr/>
          <p:nvPr/>
        </p:nvSpPr>
        <p:spPr>
          <a:xfrm>
            <a:off x="1237320" y="3229920"/>
            <a:ext cx="9240120" cy="1267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7200" b="1" strike="noStrike" cap="all" spc="-1" dirty="0">
                <a:solidFill>
                  <a:srgbClr val="535353"/>
                </a:solidFill>
                <a:latin typeface="Arial"/>
                <a:ea typeface="Arial"/>
              </a:rPr>
              <a:t>Memo-prime</a:t>
            </a:r>
            <a:endParaRPr lang="ru-RU" sz="7200" b="0" strike="noStrike" spc="-1" dirty="0">
              <a:latin typeface="Arial"/>
            </a:endParaRPr>
          </a:p>
        </p:txBody>
      </p:sp>
      <p:sp>
        <p:nvSpPr>
          <p:cNvPr id="322" name="БОНУСНЫЕ БАЛЛЫ…"/>
          <p:cNvSpPr/>
          <p:nvPr/>
        </p:nvSpPr>
        <p:spPr>
          <a:xfrm>
            <a:off x="1296720" y="5996160"/>
            <a:ext cx="4242600" cy="3582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3200" b="1" strike="noStrike" spc="-1" dirty="0">
                <a:solidFill>
                  <a:srgbClr val="535353"/>
                </a:solidFill>
                <a:latin typeface="Arial"/>
                <a:ea typeface="Arial"/>
              </a:rPr>
              <a:t>BOONUSPUNKTID</a:t>
            </a:r>
            <a:endParaRPr lang="ru-RU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3200" b="1" strike="noStrike" spc="-1" dirty="0">
                <a:solidFill>
                  <a:srgbClr val="535353"/>
                </a:solidFill>
                <a:latin typeface="Arial"/>
                <a:ea typeface="Arial"/>
              </a:rPr>
              <a:t>KLUBI HIND</a:t>
            </a:r>
            <a:endParaRPr lang="ru-RU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3200" b="1" strike="noStrike" spc="-1" dirty="0">
                <a:solidFill>
                  <a:srgbClr val="535353"/>
                </a:solidFill>
                <a:latin typeface="Arial"/>
                <a:ea typeface="Arial"/>
              </a:rPr>
              <a:t>LETIHIND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323" name="00"/>
          <p:cNvSpPr/>
          <p:nvPr/>
        </p:nvSpPr>
        <p:spPr>
          <a:xfrm>
            <a:off x="6489720" y="5808600"/>
            <a:ext cx="912960" cy="972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5200" b="1" strike="noStrike" spc="-1" dirty="0">
                <a:solidFill>
                  <a:srgbClr val="535353"/>
                </a:solidFill>
                <a:latin typeface="Arial"/>
                <a:ea typeface="Arial"/>
              </a:rPr>
              <a:t>14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324" name="000 у.е."/>
          <p:cNvSpPr/>
          <p:nvPr/>
        </p:nvSpPr>
        <p:spPr>
          <a:xfrm>
            <a:off x="6429240" y="8613720"/>
            <a:ext cx="1744920" cy="972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5200" b="1" strike="noStrike" spc="-1" dirty="0">
                <a:solidFill>
                  <a:srgbClr val="535353"/>
                </a:solidFill>
                <a:latin typeface="Arial"/>
                <a:ea typeface="Arial"/>
              </a:rPr>
              <a:t>27.27€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325" name="00 у.е."/>
          <p:cNvSpPr/>
          <p:nvPr/>
        </p:nvSpPr>
        <p:spPr>
          <a:xfrm>
            <a:off x="6423120" y="7200720"/>
            <a:ext cx="2528280" cy="972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5200" b="1" strike="noStrike" spc="-1" dirty="0">
                <a:solidFill>
                  <a:srgbClr val="535353"/>
                </a:solidFill>
                <a:latin typeface="Arial"/>
                <a:ea typeface="Arial"/>
              </a:rPr>
              <a:t>21,8</a:t>
            </a:r>
            <a:r>
              <a:rPr lang="ru-RU" sz="5200" b="1" strike="noStrike" spc="-1" dirty="0">
                <a:solidFill>
                  <a:srgbClr val="535353"/>
                </a:solidFill>
                <a:latin typeface="Arial"/>
                <a:ea typeface="Arial"/>
              </a:rPr>
              <a:t>2</a:t>
            </a:r>
            <a:r>
              <a:rPr lang="et-EE" sz="5200" b="1" strike="noStrike" spc="-1" dirty="0">
                <a:solidFill>
                  <a:srgbClr val="535353"/>
                </a:solidFill>
                <a:latin typeface="Arial"/>
                <a:ea typeface="Arial"/>
              </a:rPr>
              <a:t>€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326" name="Кружок_0"/>
          <p:cNvSpPr/>
          <p:nvPr/>
        </p:nvSpPr>
        <p:spPr>
          <a:xfrm>
            <a:off x="6393240" y="5743800"/>
            <a:ext cx="1067040" cy="1068840"/>
          </a:xfrm>
          <a:prstGeom prst="ellipse">
            <a:avLst/>
          </a:prstGeom>
          <a:noFill/>
          <a:ln w="38100">
            <a:solidFill>
              <a:srgbClr val="285FB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7" name="Прямоугольник 218"/>
          <p:cNvSpPr/>
          <p:nvPr/>
        </p:nvSpPr>
        <p:spPr>
          <a:xfrm>
            <a:off x="1282320" y="4644000"/>
            <a:ext cx="3891600" cy="576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45000" rIns="45000" bIns="4500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3200" b="1" strike="noStrike" spc="-1" dirty="0">
                <a:solidFill>
                  <a:srgbClr val="858484"/>
                </a:solidFill>
                <a:latin typeface="Arial"/>
                <a:ea typeface="Arial"/>
              </a:rPr>
              <a:t>kood 2181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328" name="Safrino"/>
          <p:cNvSpPr/>
          <p:nvPr/>
        </p:nvSpPr>
        <p:spPr>
          <a:xfrm>
            <a:off x="1301760" y="12677040"/>
            <a:ext cx="2844720" cy="627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t" sz="2500" b="1" strike="noStrike" cap="all" spc="-1" dirty="0">
                <a:solidFill>
                  <a:srgbClr val="285FB0"/>
                </a:solidFill>
                <a:latin typeface="Arial"/>
                <a:ea typeface="Arial"/>
              </a:rPr>
              <a:t>Memo-prime</a:t>
            </a:r>
            <a:endParaRPr lang="ru-RU" sz="25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4_memo_prime ко 4.jpg" descr="4_memo_prime ко 4.jpg"/>
          <p:cNvPicPr/>
          <p:nvPr/>
        </p:nvPicPr>
        <p:blipFill>
          <a:blip r:embed="rId2"/>
          <a:srcRect l="1384" r="3730" b="4911"/>
          <a:stretch/>
        </p:blipFill>
        <p:spPr>
          <a:xfrm>
            <a:off x="-75960" y="0"/>
            <a:ext cx="24535440" cy="13830480"/>
          </a:xfrm>
          <a:prstGeom prst="rect">
            <a:avLst/>
          </a:prstGeom>
          <a:ln w="12700">
            <a:noFill/>
          </a:ln>
        </p:spPr>
      </p:pic>
      <p:sp>
        <p:nvSpPr>
          <p:cNvPr id="330" name="Safrino…_1"/>
          <p:cNvSpPr/>
          <p:nvPr/>
        </p:nvSpPr>
        <p:spPr>
          <a:xfrm>
            <a:off x="1556280" y="3869640"/>
            <a:ext cx="15155640" cy="39924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et" sz="15400" b="1" strike="noStrike" spc="-1" dirty="0">
                <a:solidFill>
                  <a:srgbClr val="363F47"/>
                </a:solidFill>
                <a:latin typeface="Arial"/>
                <a:ea typeface="Arial"/>
              </a:rPr>
              <a:t>Memo Prime</a:t>
            </a:r>
            <a:br>
              <a:rPr dirty="0"/>
            </a:br>
            <a:r>
              <a:rPr lang="et" sz="7400" b="1" strike="noStrike" spc="-1" dirty="0">
                <a:solidFill>
                  <a:srgbClr val="363F47"/>
                </a:solidFill>
                <a:latin typeface="Arial"/>
                <a:ea typeface="Arial"/>
              </a:rPr>
              <a:t>Säilitades kõige tähtsam</a:t>
            </a:r>
            <a:endParaRPr lang="ru-RU" sz="7400" b="0" strike="noStrike" spc="-1" dirty="0">
              <a:latin typeface="Arial"/>
            </a:endParaRPr>
          </a:p>
        </p:txBody>
      </p:sp>
      <p:pic>
        <p:nvPicPr>
          <p:cNvPr id="331" name="cc logo_grafit.png" descr="cc logo_grafit.png"/>
          <p:cNvPicPr/>
          <p:nvPr/>
        </p:nvPicPr>
        <p:blipFill>
          <a:blip r:embed="rId3"/>
          <a:stretch/>
        </p:blipFill>
        <p:spPr>
          <a:xfrm>
            <a:off x="1192680" y="12180240"/>
            <a:ext cx="3770640" cy="115164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Стресс вокруг нас"/>
          <p:cNvSpPr/>
          <p:nvPr/>
        </p:nvSpPr>
        <p:spPr>
          <a:xfrm>
            <a:off x="1294920" y="704520"/>
            <a:ext cx="23771160" cy="2013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et" sz="5500" b="0" strike="noStrike" cap="all" spc="-1" dirty="0">
                <a:solidFill>
                  <a:srgbClr val="363F47"/>
                </a:solidFill>
                <a:latin typeface="Arial"/>
                <a:ea typeface="Arial"/>
              </a:rPr>
              <a:t>Liiga palju teavet võib</a:t>
            </a:r>
            <a:r>
              <a:rPr lang="et" sz="5500" b="1" strike="noStrike" cap="all" spc="-1" dirty="0">
                <a:solidFill>
                  <a:srgbClr val="363F47"/>
                </a:solidFill>
                <a:latin typeface="Arial"/>
                <a:ea typeface="Arial"/>
              </a:rPr>
              <a:t> </a:t>
            </a:r>
            <a:r>
              <a:rPr lang="et" sz="5500" b="0" strike="noStrike" cap="all" spc="-1" dirty="0">
                <a:solidFill>
                  <a:srgbClr val="363F47"/>
                </a:solidFill>
                <a:latin typeface="Arial"/>
                <a:ea typeface="Arial"/>
              </a:rPr>
              <a:t>viia</a:t>
            </a:r>
            <a:br>
              <a:rPr dirty="0"/>
            </a:br>
            <a:r>
              <a:rPr lang="et" sz="5500" b="1" strike="noStrike" cap="all" spc="-1" dirty="0">
                <a:solidFill>
                  <a:srgbClr val="363F47"/>
                </a:solidFill>
                <a:latin typeface="Arial"/>
                <a:ea typeface="Arial"/>
              </a:rPr>
              <a:t>halvenenud mälu ja keskendumisvõime</a:t>
            </a:r>
            <a:endParaRPr lang="ru-RU" sz="5500" b="0" strike="noStrike" spc="-1" dirty="0">
              <a:latin typeface="Arial"/>
            </a:endParaRPr>
          </a:p>
        </p:txBody>
      </p:sp>
      <p:pic>
        <p:nvPicPr>
          <p:cNvPr id="55" name="Main.png" descr="Main.png"/>
          <p:cNvPicPr/>
          <p:nvPr/>
        </p:nvPicPr>
        <p:blipFill>
          <a:blip r:embed="rId2"/>
          <a:stretch/>
        </p:blipFill>
        <p:spPr>
          <a:xfrm>
            <a:off x="21251880" y="12783960"/>
            <a:ext cx="1773360" cy="314640"/>
          </a:xfrm>
          <a:prstGeom prst="rect">
            <a:avLst/>
          </a:prstGeom>
          <a:ln w="12700">
            <a:noFill/>
          </a:ln>
        </p:spPr>
      </p:pic>
      <p:sp>
        <p:nvSpPr>
          <p:cNvPr id="56" name="Safrino"/>
          <p:cNvSpPr/>
          <p:nvPr/>
        </p:nvSpPr>
        <p:spPr>
          <a:xfrm>
            <a:off x="1301760" y="12677040"/>
            <a:ext cx="2844720" cy="627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t" sz="2500" b="1" strike="noStrike" cap="all" spc="-1" dirty="0">
                <a:solidFill>
                  <a:srgbClr val="285FB0"/>
                </a:solidFill>
                <a:latin typeface="Arial"/>
                <a:ea typeface="Arial"/>
              </a:rPr>
              <a:t>Memo-prime</a:t>
            </a:r>
            <a:endParaRPr lang="ru-RU" sz="2500" b="0" strike="noStrike" spc="-1" dirty="0">
              <a:latin typeface="Arial"/>
            </a:endParaRPr>
          </a:p>
        </p:txBody>
      </p:sp>
      <p:grpSp>
        <p:nvGrpSpPr>
          <p:cNvPr id="57" name="Группа"/>
          <p:cNvGrpSpPr/>
          <p:nvPr/>
        </p:nvGrpSpPr>
        <p:grpSpPr>
          <a:xfrm>
            <a:off x="4120920" y="12483720"/>
            <a:ext cx="16734600" cy="915120"/>
            <a:chOff x="4120920" y="12483720"/>
            <a:chExt cx="16734600" cy="915120"/>
          </a:xfrm>
        </p:grpSpPr>
        <p:sp>
          <p:nvSpPr>
            <p:cNvPr id="58" name="Сквиркл"/>
            <p:cNvSpPr/>
            <p:nvPr/>
          </p:nvSpPr>
          <p:spPr>
            <a:xfrm>
              <a:off x="4120920" y="12483720"/>
              <a:ext cx="15136200" cy="915120"/>
            </a:xfrm>
            <a:prstGeom prst="roundRect">
              <a:avLst>
                <a:gd name="adj" fmla="val 50000"/>
              </a:avLst>
            </a:prstGeom>
            <a:solidFill>
              <a:srgbClr val="EEEEED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9" name="*https://pubmed.ncbi.nlm.nih.gov/33598475/…"/>
            <p:cNvSpPr/>
            <p:nvPr/>
          </p:nvSpPr>
          <p:spPr>
            <a:xfrm>
              <a:off x="5119560" y="12507120"/>
              <a:ext cx="15735960" cy="8107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5680" tIns="85680" rIns="85680" bIns="85680" numCol="1" spcCol="0" anchor="t">
              <a:noAutofit/>
            </a:bodyPr>
            <a:lstStyle/>
            <a:p>
              <a:pPr>
                <a:lnSpc>
                  <a:spcPct val="70000"/>
                </a:lnSpc>
                <a:tabLst>
                  <a:tab pos="0" algn="l"/>
                </a:tabLst>
              </a:pPr>
              <a:r>
                <a:rPr lang="et" sz="2000" b="0" strike="noStrike" spc="-1" dirty="0">
                  <a:solidFill>
                    <a:srgbClr val="929292"/>
                  </a:solidFill>
                  <a:latin typeface="Arial"/>
                  <a:ea typeface="Arial"/>
                </a:rPr>
                <a:t>*</a:t>
              </a:r>
              <a:r>
                <a:rPr lang="et" sz="2000" b="0" u="sng" strike="noStrike" spc="-1" dirty="0">
                  <a:solidFill>
                    <a:srgbClr val="0000FF"/>
                  </a:solidFill>
                  <a:uFillTx/>
                  <a:latin typeface="Arial"/>
                  <a:ea typeface="Arial"/>
                  <a:hlinkClick r:id="rId3"/>
                </a:rPr>
                <a:t>https://www.researchgate.net/publication/242562463_How_Much_Information_2009_Report_on_American_Consumers</a:t>
              </a:r>
              <a:endParaRPr lang="ru-RU" sz="2000" b="0" strike="noStrike" spc="-1" dirty="0">
                <a:latin typeface="Arial"/>
              </a:endParaRPr>
            </a:p>
            <a:p>
              <a:pPr>
                <a:lnSpc>
                  <a:spcPct val="70000"/>
                </a:lnSpc>
                <a:tabLst>
                  <a:tab pos="0" algn="l"/>
                </a:tabLst>
              </a:pPr>
              <a:endParaRPr lang="ru-RU" sz="2000" b="0" strike="noStrike" spc="-1" dirty="0">
                <a:latin typeface="Arial"/>
              </a:endParaRPr>
            </a:p>
            <a:p>
              <a:pPr>
                <a:lnSpc>
                  <a:spcPct val="70000"/>
                </a:lnSpc>
                <a:tabLst>
                  <a:tab pos="0" algn="l"/>
                </a:tabLst>
              </a:pPr>
              <a:r>
                <a:rPr lang="et" sz="2000" b="0" strike="noStrike" spc="-1" dirty="0">
                  <a:solidFill>
                    <a:srgbClr val="929292"/>
                  </a:solidFill>
                  <a:latin typeface="Arial"/>
                  <a:ea typeface="Arial"/>
                </a:rPr>
                <a:t>**</a:t>
              </a:r>
              <a:r>
                <a:rPr lang="et" sz="2000" b="0" u="sng" strike="noStrike" spc="-1" dirty="0">
                  <a:solidFill>
                    <a:srgbClr val="0000FF"/>
                  </a:solidFill>
                  <a:uFillTx/>
                  <a:latin typeface="Arial"/>
                  <a:ea typeface="Arial"/>
                  <a:hlinkClick r:id="rId4"/>
                </a:rPr>
                <a:t>https://www.nytimes.com/2009/12/10/technology/10data.html</a:t>
              </a:r>
              <a:endParaRPr lang="ru-RU" sz="2000" b="0" strike="noStrike" spc="-1" dirty="0">
                <a:latin typeface="Arial"/>
              </a:endParaRPr>
            </a:p>
          </p:txBody>
        </p:sp>
        <p:pic>
          <p:nvPicPr>
            <p:cNvPr id="60" name="Изображение" descr="Изображение"/>
            <p:cNvPicPr/>
            <p:nvPr/>
          </p:nvPicPr>
          <p:blipFill>
            <a:blip r:embed="rId5"/>
            <a:stretch/>
          </p:blipFill>
          <p:spPr>
            <a:xfrm>
              <a:off x="4392000" y="12681360"/>
              <a:ext cx="519840" cy="51984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61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4115880" y="11862360"/>
            <a:ext cx="13789440" cy="536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r>
              <a:rPr lang="et" sz="30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*Vastavalt California ülikooli uuringule</a:t>
            </a:r>
            <a:endParaRPr lang="ru-RU" sz="3000" b="0" strike="noStrike" spc="-1" dirty="0">
              <a:latin typeface="Arial"/>
            </a:endParaRPr>
          </a:p>
        </p:txBody>
      </p:sp>
      <p:sp>
        <p:nvSpPr>
          <p:cNvPr id="62" name="Абрикосы, согретые солнцем и выращенные…"/>
          <p:cNvSpPr/>
          <p:nvPr/>
        </p:nvSpPr>
        <p:spPr>
          <a:xfrm>
            <a:off x="10531440" y="8624160"/>
            <a:ext cx="9493200" cy="653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45000" rIns="45000" bIns="4500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3700" b="1" strike="noStrike" spc="-1" dirty="0">
                <a:solidFill>
                  <a:srgbClr val="494295"/>
                </a:solidFill>
                <a:latin typeface="Arial"/>
                <a:ea typeface="Arial"/>
              </a:rPr>
              <a:t>Kaasaegne inimene</a:t>
            </a:r>
            <a:endParaRPr lang="ru-RU" sz="3700" b="0" strike="noStrike" spc="-1" dirty="0">
              <a:latin typeface="Arial"/>
            </a:endParaRPr>
          </a:p>
        </p:txBody>
      </p:sp>
      <p:sp>
        <p:nvSpPr>
          <p:cNvPr id="63" name="Абрикосы, согретые солнцем и выращенные…"/>
          <p:cNvSpPr/>
          <p:nvPr/>
        </p:nvSpPr>
        <p:spPr>
          <a:xfrm>
            <a:off x="2314440" y="8631360"/>
            <a:ext cx="6142680" cy="653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45000" rIns="45000" bIns="4500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3700" b="1" strike="noStrike" spc="-1" dirty="0">
                <a:solidFill>
                  <a:srgbClr val="494295"/>
                </a:solidFill>
                <a:latin typeface="Arial"/>
                <a:ea typeface="Arial"/>
              </a:rPr>
              <a:t>Mees 30 aastat tagasi</a:t>
            </a:r>
            <a:endParaRPr lang="ru-RU" sz="3700" b="0" strike="noStrike" spc="-1" dirty="0">
              <a:latin typeface="Arial"/>
            </a:endParaRPr>
          </a:p>
        </p:txBody>
      </p:sp>
      <p:sp>
        <p:nvSpPr>
          <p:cNvPr id="64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7336880" y="3663360"/>
            <a:ext cx="7219800" cy="2981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-EE" sz="6800" b="1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Aga k</a:t>
            </a:r>
            <a:r>
              <a:rPr lang="fi-FI" sz="6800" b="1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as meie aju on muutunud 350% produktiivsemaks?</a:t>
            </a:r>
            <a:endParaRPr lang="ru-RU" sz="6800" b="0" strike="noStrike" spc="-1" dirty="0">
              <a:latin typeface="Arial"/>
            </a:endParaRPr>
          </a:p>
        </p:txBody>
      </p:sp>
      <p:sp>
        <p:nvSpPr>
          <p:cNvPr id="65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0741680" y="3460680"/>
            <a:ext cx="5457600" cy="2546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See </a:t>
            </a:r>
            <a:r>
              <a:rPr lang="et" sz="5200" b="1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on peaaegu 350%</a:t>
            </a:r>
            <a:br>
              <a:rPr dirty="0"/>
            </a:br>
            <a:r>
              <a:rPr lang="et" sz="5200" b="1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rohkem</a:t>
            </a: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 kui 30 aastat</a:t>
            </a:r>
            <a:br>
              <a:rPr dirty="0"/>
            </a:b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tagasi.**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66" name="Линия"/>
          <p:cNvSpPr/>
          <p:nvPr/>
        </p:nvSpPr>
        <p:spPr>
          <a:xfrm>
            <a:off x="1712520" y="8339400"/>
            <a:ext cx="14247360" cy="360"/>
          </a:xfrm>
          <a:prstGeom prst="line">
            <a:avLst/>
          </a:prstGeom>
          <a:ln w="25400">
            <a:solidFill>
              <a:srgbClr val="A7A7A7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" name="Линия"/>
          <p:cNvSpPr/>
          <p:nvPr/>
        </p:nvSpPr>
        <p:spPr>
          <a:xfrm flipV="1">
            <a:off x="1729440" y="3672000"/>
            <a:ext cx="360" cy="4671360"/>
          </a:xfrm>
          <a:prstGeom prst="line">
            <a:avLst/>
          </a:prstGeom>
          <a:ln w="25400">
            <a:solidFill>
              <a:srgbClr val="A7A7A7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2301480" y="9486360"/>
            <a:ext cx="5927040" cy="8049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töödeldud 9,7 GB 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69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0508040" y="9384480"/>
            <a:ext cx="7828920" cy="1754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töötleb</a:t>
            </a:r>
            <a:br>
              <a:rPr dirty="0"/>
            </a:b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 34 GB teavet*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70" name="Линия"/>
          <p:cNvSpPr/>
          <p:nvPr/>
        </p:nvSpPr>
        <p:spPr>
          <a:xfrm>
            <a:off x="1712520" y="6569640"/>
            <a:ext cx="203400" cy="360"/>
          </a:xfrm>
          <a:prstGeom prst="line">
            <a:avLst/>
          </a:prstGeom>
          <a:ln w="25400">
            <a:solidFill>
              <a:srgbClr val="DDDDD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" name="Линия"/>
          <p:cNvSpPr/>
          <p:nvPr/>
        </p:nvSpPr>
        <p:spPr>
          <a:xfrm>
            <a:off x="1712520" y="7922880"/>
            <a:ext cx="203400" cy="360"/>
          </a:xfrm>
          <a:prstGeom prst="line">
            <a:avLst/>
          </a:prstGeom>
          <a:ln w="25400">
            <a:solidFill>
              <a:srgbClr val="DDDDD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" name="Кружок"/>
          <p:cNvSpPr/>
          <p:nvPr/>
        </p:nvSpPr>
        <p:spPr>
          <a:xfrm>
            <a:off x="2078280" y="7758000"/>
            <a:ext cx="177120" cy="17712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49429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" name="Кружок"/>
          <p:cNvSpPr/>
          <p:nvPr/>
        </p:nvSpPr>
        <p:spPr>
          <a:xfrm>
            <a:off x="10307880" y="3774600"/>
            <a:ext cx="177120" cy="17712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49429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" name="Линия"/>
          <p:cNvSpPr/>
          <p:nvPr/>
        </p:nvSpPr>
        <p:spPr>
          <a:xfrm flipV="1">
            <a:off x="2167200" y="8030520"/>
            <a:ext cx="360" cy="1150200"/>
          </a:xfrm>
          <a:prstGeom prst="line">
            <a:avLst/>
          </a:prstGeom>
          <a:ln w="25400">
            <a:solidFill>
              <a:srgbClr val="DDDDD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" name="Линия"/>
          <p:cNvSpPr/>
          <p:nvPr/>
        </p:nvSpPr>
        <p:spPr>
          <a:xfrm flipV="1">
            <a:off x="10396800" y="4047480"/>
            <a:ext cx="360" cy="5133240"/>
          </a:xfrm>
          <a:prstGeom prst="line">
            <a:avLst/>
          </a:prstGeom>
          <a:ln w="25400">
            <a:solidFill>
              <a:srgbClr val="DDDDD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5171480" y="7851600"/>
            <a:ext cx="1077480" cy="536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r>
              <a:rPr lang="et" sz="3000" b="0" strike="noStrike" spc="-1" baseline="30000" dirty="0">
                <a:solidFill>
                  <a:srgbClr val="A7A7A7"/>
                </a:solidFill>
                <a:latin typeface="Arial"/>
                <a:ea typeface="Arial"/>
              </a:rPr>
              <a:t>aastat</a:t>
            </a:r>
            <a:endParaRPr lang="ru-RU" sz="3000" b="0" strike="noStrike" spc="-1" dirty="0">
              <a:latin typeface="Arial"/>
            </a:endParaRPr>
          </a:p>
        </p:txBody>
      </p:sp>
      <p:sp>
        <p:nvSpPr>
          <p:cNvPr id="77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 rot="16200000">
            <a:off x="39960" y="4463280"/>
            <a:ext cx="2844720" cy="536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r>
              <a:rPr lang="et" sz="3000" b="0" strike="noStrike" spc="-1" baseline="30000" dirty="0">
                <a:solidFill>
                  <a:srgbClr val="A7A7A7"/>
                </a:solidFill>
                <a:latin typeface="Arial"/>
                <a:ea typeface="Arial"/>
              </a:rPr>
              <a:t>Teabe arv</a:t>
            </a:r>
            <a:endParaRPr lang="ru-RU" sz="3000" b="0" strike="noStrike" spc="-1" dirty="0">
              <a:latin typeface="Arial"/>
            </a:endParaRPr>
          </a:p>
        </p:txBody>
      </p:sp>
      <p:sp>
        <p:nvSpPr>
          <p:cNvPr id="78" name="Линия"/>
          <p:cNvSpPr/>
          <p:nvPr/>
        </p:nvSpPr>
        <p:spPr>
          <a:xfrm flipV="1">
            <a:off x="2167200" y="8256960"/>
            <a:ext cx="360" cy="823320"/>
          </a:xfrm>
          <a:prstGeom prst="line">
            <a:avLst/>
          </a:prstGeom>
          <a:ln w="25400">
            <a:solidFill>
              <a:srgbClr val="49439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2418840" y="7727040"/>
            <a:ext cx="2844720" cy="1146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r>
              <a:rPr lang="et" sz="8000" b="1" strike="noStrike" spc="-1" baseline="30000" dirty="0">
                <a:solidFill>
                  <a:srgbClr val="48428F"/>
                </a:solidFill>
                <a:latin typeface="Arial"/>
                <a:ea typeface="Arial"/>
              </a:rPr>
              <a:t>9,7 GB</a:t>
            </a:r>
            <a:endParaRPr lang="ru-RU" sz="8000" b="0" strike="noStrike" spc="-1" dirty="0">
              <a:latin typeface="Arial"/>
            </a:endParaRPr>
          </a:p>
        </p:txBody>
      </p:sp>
      <p:sp>
        <p:nvSpPr>
          <p:cNvPr id="80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8012520" y="3872880"/>
            <a:ext cx="2343960" cy="1146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r>
              <a:rPr lang="et" sz="8000" b="1" strike="noStrike" spc="-1" baseline="30000" dirty="0">
                <a:solidFill>
                  <a:srgbClr val="484290"/>
                </a:solidFill>
                <a:latin typeface="Arial"/>
                <a:ea typeface="Arial"/>
              </a:rPr>
              <a:t>34 GB</a:t>
            </a:r>
            <a:endParaRPr lang="ru-RU" sz="8000" b="0" strike="noStrike" spc="-1" dirty="0">
              <a:latin typeface="Arial"/>
            </a:endParaRPr>
          </a:p>
        </p:txBody>
      </p:sp>
      <p:sp>
        <p:nvSpPr>
          <p:cNvPr id="81" name="Линия"/>
          <p:cNvSpPr/>
          <p:nvPr/>
        </p:nvSpPr>
        <p:spPr>
          <a:xfrm flipV="1">
            <a:off x="10396800" y="8256960"/>
            <a:ext cx="360" cy="823320"/>
          </a:xfrm>
          <a:prstGeom prst="line">
            <a:avLst/>
          </a:prstGeom>
          <a:ln w="25400">
            <a:solidFill>
              <a:srgbClr val="49439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Линия"/>
          <p:cNvSpPr/>
          <p:nvPr/>
        </p:nvSpPr>
        <p:spPr>
          <a:xfrm flipH="1">
            <a:off x="15648120" y="3863160"/>
            <a:ext cx="1466280" cy="9360"/>
          </a:xfrm>
          <a:prstGeom prst="line">
            <a:avLst/>
          </a:prstGeom>
          <a:ln w="38100" cap="rnd">
            <a:solidFill>
              <a:srgbClr val="494295"/>
            </a:solidFill>
            <a:round/>
            <a:head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Rectangle 1"/>
          <p:cNvSpPr/>
          <p:nvPr/>
        </p:nvSpPr>
        <p:spPr>
          <a:xfrm>
            <a:off x="8649360" y="93600"/>
            <a:ext cx="7084800" cy="269640"/>
          </a:xfrm>
          <a:prstGeom prst="rect">
            <a:avLst/>
          </a:prstGeom>
          <a:solidFill>
            <a:srgbClr val="30313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-25560" rIns="0" bIns="-25560" numCol="1" spcCol="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-EE" sz="2100" b="0" strike="noStrike" spc="-1">
                <a:solidFill>
                  <a:srgbClr val="E8EAED"/>
                </a:solidFill>
                <a:latin typeface="inherit"/>
                <a:ea typeface="DejaVu Sans"/>
              </a:rPr>
              <a:t>Kas meie aju on muutunud 350% produktiivsemaks?</a:t>
            </a:r>
            <a:r>
              <a:rPr lang="et-EE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Сквиркл"/>
          <p:cNvSpPr/>
          <p:nvPr/>
        </p:nvSpPr>
        <p:spPr>
          <a:xfrm>
            <a:off x="11788200" y="3440880"/>
            <a:ext cx="10738440" cy="870840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D5D5D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Стресс вокруг нас"/>
          <p:cNvSpPr/>
          <p:nvPr/>
        </p:nvSpPr>
        <p:spPr>
          <a:xfrm>
            <a:off x="1294920" y="704520"/>
            <a:ext cx="21793320" cy="2013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et" sz="5500" b="0" strike="noStrike" cap="all" spc="-1" dirty="0">
                <a:solidFill>
                  <a:srgbClr val="363F47"/>
                </a:solidFill>
                <a:latin typeface="Arial"/>
                <a:ea typeface="Arial"/>
              </a:rPr>
              <a:t>Lisaks info liikumisele mõjutab</a:t>
            </a:r>
            <a:r>
              <a:rPr lang="et" sz="5500" b="1" strike="noStrike" cap="all" spc="-1" dirty="0">
                <a:solidFill>
                  <a:srgbClr val="363F47"/>
                </a:solidFill>
                <a:latin typeface="Arial"/>
                <a:ea typeface="Arial"/>
              </a:rPr>
              <a:t> mälu ja keskendumist </a:t>
            </a:r>
            <a:r>
              <a:rPr lang="et" sz="5500" b="0" strike="noStrike" cap="all" spc="-1" dirty="0">
                <a:solidFill>
                  <a:srgbClr val="363F47"/>
                </a:solidFill>
                <a:latin typeface="Arial"/>
                <a:ea typeface="Arial"/>
              </a:rPr>
              <a:t>ka</a:t>
            </a:r>
            <a:r>
              <a:rPr lang="et" sz="5500" b="1" strike="noStrike" cap="all" spc="-1" dirty="0">
                <a:solidFill>
                  <a:srgbClr val="363F47"/>
                </a:solidFill>
                <a:latin typeface="Arial"/>
                <a:ea typeface="Arial"/>
              </a:rPr>
              <a:t>:</a:t>
            </a:r>
            <a:endParaRPr lang="ru-RU" sz="5500" b="0" strike="noStrike" spc="-1" dirty="0">
              <a:latin typeface="Arial"/>
            </a:endParaRPr>
          </a:p>
        </p:txBody>
      </p:sp>
      <p:pic>
        <p:nvPicPr>
          <p:cNvPr id="86" name="Main.png" descr="Main.png"/>
          <p:cNvPicPr/>
          <p:nvPr/>
        </p:nvPicPr>
        <p:blipFill>
          <a:blip r:embed="rId2"/>
          <a:stretch/>
        </p:blipFill>
        <p:spPr>
          <a:xfrm>
            <a:off x="21251880" y="12783960"/>
            <a:ext cx="1773360" cy="314640"/>
          </a:xfrm>
          <a:prstGeom prst="rect">
            <a:avLst/>
          </a:prstGeom>
          <a:ln w="12700">
            <a:noFill/>
          </a:ln>
        </p:spPr>
      </p:pic>
      <p:sp>
        <p:nvSpPr>
          <p:cNvPr id="87" name="Safrino"/>
          <p:cNvSpPr/>
          <p:nvPr/>
        </p:nvSpPr>
        <p:spPr>
          <a:xfrm>
            <a:off x="1301760" y="12677040"/>
            <a:ext cx="2844720" cy="627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t" sz="2500" b="1" strike="noStrike" cap="all" spc="-1" dirty="0">
                <a:solidFill>
                  <a:srgbClr val="285FB0"/>
                </a:solidFill>
                <a:latin typeface="Arial"/>
                <a:ea typeface="Arial"/>
              </a:rPr>
              <a:t>Memo-prime</a:t>
            </a:r>
            <a:endParaRPr lang="ru-RU" sz="2500" b="0" strike="noStrike" spc="-1" dirty="0">
              <a:latin typeface="Arial"/>
            </a:endParaRPr>
          </a:p>
        </p:txBody>
      </p:sp>
      <p:sp>
        <p:nvSpPr>
          <p:cNvPr id="88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3188520" y="5028120"/>
            <a:ext cx="7828920" cy="6410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spcBef>
                <a:spcPts val="7200"/>
              </a:spcBef>
              <a:tabLst>
                <a:tab pos="0" algn="l"/>
              </a:tabLst>
            </a:pP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suitsetamine </a:t>
            </a:r>
            <a:endParaRPr lang="ru-RU" sz="5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7200"/>
              </a:spcBef>
              <a:tabLst>
                <a:tab pos="0" algn="l"/>
              </a:tabLst>
            </a:pP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unepuudus </a:t>
            </a:r>
            <a:endParaRPr lang="ru-RU" sz="5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7200"/>
              </a:spcBef>
              <a:tabLst>
                <a:tab pos="0" algn="l"/>
              </a:tabLst>
            </a:pP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alkoholi tarbimine</a:t>
            </a:r>
            <a:endParaRPr lang="ru-RU" sz="5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7200"/>
              </a:spcBef>
              <a:tabLst>
                <a:tab pos="0" algn="l"/>
              </a:tabLst>
            </a:pP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halb toitumine</a:t>
            </a:r>
            <a:br>
              <a:rPr dirty="0"/>
            </a:b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 "halbade rasvade" ülejäägid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89" name="Сквиркл"/>
          <p:cNvSpPr/>
          <p:nvPr/>
        </p:nvSpPr>
        <p:spPr>
          <a:xfrm>
            <a:off x="4120920" y="12483720"/>
            <a:ext cx="8094240" cy="915120"/>
          </a:xfrm>
          <a:prstGeom prst="roundRect">
            <a:avLst>
              <a:gd name="adj" fmla="val 50000"/>
            </a:avLst>
          </a:prstGeom>
          <a:solidFill>
            <a:srgbClr val="EEEEEE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*https://pubmed.ncbi.nlm.nih.gov/33598475/…"/>
          <p:cNvSpPr/>
          <p:nvPr/>
        </p:nvSpPr>
        <p:spPr>
          <a:xfrm>
            <a:off x="5119560" y="12507120"/>
            <a:ext cx="7274160" cy="1023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40000"/>
              </a:lnSpc>
              <a:tabLst>
                <a:tab pos="0" algn="l"/>
              </a:tabLst>
            </a:pPr>
            <a:r>
              <a:rPr lang="et" sz="2000" b="0" strike="noStrike" spc="-1" dirty="0">
                <a:solidFill>
                  <a:srgbClr val="929292"/>
                </a:solidFill>
                <a:latin typeface="Arial"/>
                <a:ea typeface="Arial"/>
              </a:rPr>
              <a:t>*</a:t>
            </a:r>
            <a:r>
              <a:rPr lang="et" sz="2000" b="0" u="sng" strike="noStrike" spc="-1" dirty="0">
                <a:solidFill>
                  <a:srgbClr val="0000FF"/>
                </a:solidFill>
                <a:uFillTx/>
                <a:latin typeface="Arial"/>
                <a:ea typeface="Arial"/>
                <a:hlinkClick r:id="rId3"/>
              </a:rPr>
              <a:t>https://pubmed.ncbi.nlm.nih.gov/15450170/</a:t>
            </a:r>
            <a:r>
              <a:rPr lang="et" sz="2000" b="0" u="sng" strike="noStrike" spc="-1" dirty="0">
                <a:solidFill>
                  <a:srgbClr val="929292"/>
                </a:solidFill>
                <a:uFillTx/>
                <a:latin typeface="Arial"/>
                <a:ea typeface="Arial"/>
              </a:rPr>
              <a:t>   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40000"/>
              </a:lnSpc>
              <a:tabLst>
                <a:tab pos="0" algn="l"/>
              </a:tabLst>
            </a:pPr>
            <a:r>
              <a:rPr lang="et" sz="2000" b="0" strike="noStrike" spc="-1" dirty="0">
                <a:solidFill>
                  <a:srgbClr val="929292"/>
                </a:solidFill>
                <a:latin typeface="Arial"/>
                <a:ea typeface="Arial"/>
              </a:rPr>
              <a:t>*</a:t>
            </a:r>
            <a:r>
              <a:rPr lang="et" sz="2000" b="0" u="sng" strike="noStrike" spc="-1" dirty="0">
                <a:solidFill>
                  <a:srgbClr val="0000FF"/>
                </a:solidFill>
                <a:uFillTx/>
                <a:latin typeface="Arial"/>
                <a:ea typeface="Arial"/>
                <a:hlinkClick r:id="rId4"/>
              </a:rPr>
              <a:t>https://www.ncbi.nlm.nih.gov/pmc/articles/PMC6084281</a:t>
            </a:r>
            <a:r>
              <a:rPr lang="et" sz="2000" b="0" u="sng" strike="noStrike" spc="-1" dirty="0">
                <a:solidFill>
                  <a:srgbClr val="0000FF"/>
                </a:solidFill>
                <a:highlight>
                  <a:srgbClr val="000000"/>
                </a:highlight>
                <a:uFillTx/>
                <a:latin typeface="Arial"/>
                <a:ea typeface="Arial"/>
                <a:hlinkClick r:id="rId4"/>
              </a:rPr>
              <a:t>/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91" name="Изображение" descr="Изображение"/>
          <p:cNvPicPr/>
          <p:nvPr/>
        </p:nvPicPr>
        <p:blipFill>
          <a:blip r:embed="rId5"/>
          <a:stretch/>
        </p:blipFill>
        <p:spPr>
          <a:xfrm>
            <a:off x="4392000" y="12681360"/>
            <a:ext cx="519840" cy="519840"/>
          </a:xfrm>
          <a:prstGeom prst="rect">
            <a:avLst/>
          </a:prstGeom>
          <a:ln w="12700">
            <a:noFill/>
          </a:ln>
        </p:spPr>
      </p:pic>
      <p:sp>
        <p:nvSpPr>
          <p:cNvPr id="92" name="Сквиркл"/>
          <p:cNvSpPr/>
          <p:nvPr/>
        </p:nvSpPr>
        <p:spPr>
          <a:xfrm>
            <a:off x="1397160" y="3440880"/>
            <a:ext cx="8825760" cy="870840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D5D5D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Абрикосы, согретые солнцем и выращенные…"/>
          <p:cNvSpPr/>
          <p:nvPr/>
        </p:nvSpPr>
        <p:spPr>
          <a:xfrm>
            <a:off x="3157200" y="3498840"/>
            <a:ext cx="5305320" cy="8204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45000" rIns="45000" bIns="4500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t" sz="4800" b="1" strike="noStrike" cap="all" spc="-1" dirty="0">
                <a:solidFill>
                  <a:srgbClr val="363F47"/>
                </a:solidFill>
                <a:latin typeface="Arial"/>
                <a:ea typeface="Arial"/>
              </a:rPr>
              <a:t>Elustiil</a:t>
            </a:r>
            <a:endParaRPr lang="ru-RU" sz="4800" b="0" strike="noStrike" spc="-1" dirty="0">
              <a:latin typeface="Arial"/>
            </a:endParaRPr>
          </a:p>
        </p:txBody>
      </p:sp>
      <p:sp>
        <p:nvSpPr>
          <p:cNvPr id="94" name="Абрикосы, согретые солнцем и выращенные…"/>
          <p:cNvSpPr/>
          <p:nvPr/>
        </p:nvSpPr>
        <p:spPr>
          <a:xfrm>
            <a:off x="11788200" y="3492360"/>
            <a:ext cx="11198160" cy="8204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45000" rIns="45000" bIns="4500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t" sz="4800" b="1" strike="noStrike" cap="all" spc="-1" dirty="0">
                <a:solidFill>
                  <a:srgbClr val="363F47"/>
                </a:solidFill>
                <a:latin typeface="Arial"/>
                <a:ea typeface="Arial"/>
              </a:rPr>
              <a:t>vanusega seotud muutused*</a:t>
            </a:r>
            <a:endParaRPr lang="ru-RU" sz="4800" b="0" strike="noStrike" spc="-1" dirty="0">
              <a:latin typeface="Arial"/>
            </a:endParaRPr>
          </a:p>
        </p:txBody>
      </p:sp>
      <p:sp>
        <p:nvSpPr>
          <p:cNvPr id="95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4000760" y="4965120"/>
            <a:ext cx="7828920" cy="1754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spcBef>
                <a:spcPts val="4601"/>
              </a:spcBef>
              <a:tabLst>
                <a:tab pos="0" algn="l"/>
              </a:tabLst>
            </a:pPr>
            <a:r>
              <a:rPr lang="et" sz="5200" b="1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lühiajaline mälu - </a:t>
            </a:r>
            <a:br>
              <a:rPr dirty="0"/>
            </a:b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 väheneb 5-10% peale 20 eluaastat</a:t>
            </a:r>
            <a:endParaRPr lang="ru-RU" sz="5200" b="0" strike="noStrike" spc="-1" dirty="0">
              <a:latin typeface="Arial"/>
            </a:endParaRPr>
          </a:p>
        </p:txBody>
      </p:sp>
      <p:grpSp>
        <p:nvGrpSpPr>
          <p:cNvPr id="96" name="Group 6"/>
          <p:cNvGrpSpPr/>
          <p:nvPr/>
        </p:nvGrpSpPr>
        <p:grpSpPr>
          <a:xfrm>
            <a:off x="12504240" y="4893120"/>
            <a:ext cx="1110960" cy="1110960"/>
            <a:chOff x="12504240" y="4893120"/>
            <a:chExt cx="1110960" cy="1110960"/>
          </a:xfrm>
        </p:grpSpPr>
        <p:sp>
          <p:nvSpPr>
            <p:cNvPr id="97" name="Кружок"/>
            <p:cNvSpPr/>
            <p:nvPr/>
          </p:nvSpPr>
          <p:spPr>
            <a:xfrm>
              <a:off x="12504240" y="4893120"/>
              <a:ext cx="1110960" cy="1110960"/>
            </a:xfrm>
            <a:prstGeom prst="ellipse">
              <a:avLst/>
            </a:prstGeom>
            <a:noFill/>
            <a:ln w="38100">
              <a:solidFill>
                <a:srgbClr val="D5D5D5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98" name="memo-prime-04.png" descr="memo-prime-04.png"/>
            <p:cNvPicPr/>
            <p:nvPr/>
          </p:nvPicPr>
          <p:blipFill>
            <a:blip r:embed="rId6"/>
            <a:stretch/>
          </p:blipFill>
          <p:spPr>
            <a:xfrm>
              <a:off x="12819240" y="5028120"/>
              <a:ext cx="480960" cy="86004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99" name="Group 5"/>
          <p:cNvGrpSpPr/>
          <p:nvPr/>
        </p:nvGrpSpPr>
        <p:grpSpPr>
          <a:xfrm>
            <a:off x="12504240" y="6599160"/>
            <a:ext cx="1110960" cy="1110960"/>
            <a:chOff x="12504240" y="6599160"/>
            <a:chExt cx="1110960" cy="1110960"/>
          </a:xfrm>
        </p:grpSpPr>
        <p:sp>
          <p:nvSpPr>
            <p:cNvPr id="100" name="Кружок"/>
            <p:cNvSpPr/>
            <p:nvPr/>
          </p:nvSpPr>
          <p:spPr>
            <a:xfrm>
              <a:off x="12504240" y="6599160"/>
              <a:ext cx="1110960" cy="1110960"/>
            </a:xfrm>
            <a:prstGeom prst="ellipse">
              <a:avLst/>
            </a:prstGeom>
            <a:noFill/>
            <a:ln w="38100">
              <a:solidFill>
                <a:srgbClr val="D5D5D5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01" name="memo-prime-05.png" descr="memo-prime-05.png"/>
            <p:cNvPicPr/>
            <p:nvPr/>
          </p:nvPicPr>
          <p:blipFill>
            <a:blip r:embed="rId7"/>
            <a:stretch/>
          </p:blipFill>
          <p:spPr>
            <a:xfrm>
              <a:off x="12832200" y="6724440"/>
              <a:ext cx="455040" cy="86004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102" name="Group 2"/>
          <p:cNvGrpSpPr/>
          <p:nvPr/>
        </p:nvGrpSpPr>
        <p:grpSpPr>
          <a:xfrm>
            <a:off x="1661040" y="4776480"/>
            <a:ext cx="1230480" cy="1230480"/>
            <a:chOff x="1661040" y="4776480"/>
            <a:chExt cx="1230480" cy="1230480"/>
          </a:xfrm>
        </p:grpSpPr>
        <p:sp>
          <p:nvSpPr>
            <p:cNvPr id="103" name="Кружок"/>
            <p:cNvSpPr/>
            <p:nvPr/>
          </p:nvSpPr>
          <p:spPr>
            <a:xfrm>
              <a:off x="1752480" y="4885200"/>
              <a:ext cx="1073160" cy="1073160"/>
            </a:xfrm>
            <a:prstGeom prst="ellipse">
              <a:avLst/>
            </a:prstGeom>
            <a:noFill/>
            <a:ln w="38100">
              <a:solidFill>
                <a:srgbClr val="D5D5D5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04" name="memo-prime-10.png" descr="memo-prime-10.png"/>
            <p:cNvPicPr/>
            <p:nvPr/>
          </p:nvPicPr>
          <p:blipFill>
            <a:blip r:embed="rId8"/>
            <a:stretch/>
          </p:blipFill>
          <p:spPr>
            <a:xfrm>
              <a:off x="1661040" y="4776480"/>
              <a:ext cx="1230480" cy="123048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105" name="Group 1"/>
          <p:cNvGrpSpPr/>
          <p:nvPr/>
        </p:nvGrpSpPr>
        <p:grpSpPr>
          <a:xfrm>
            <a:off x="1691280" y="6465600"/>
            <a:ext cx="1221120" cy="1221840"/>
            <a:chOff x="1691280" y="6465600"/>
            <a:chExt cx="1221120" cy="1221840"/>
          </a:xfrm>
        </p:grpSpPr>
        <p:sp>
          <p:nvSpPr>
            <p:cNvPr id="106" name="Кружок"/>
            <p:cNvSpPr/>
            <p:nvPr/>
          </p:nvSpPr>
          <p:spPr>
            <a:xfrm>
              <a:off x="1752480" y="6527520"/>
              <a:ext cx="1073160" cy="1073160"/>
            </a:xfrm>
            <a:prstGeom prst="ellipse">
              <a:avLst/>
            </a:prstGeom>
            <a:noFill/>
            <a:ln w="38100">
              <a:solidFill>
                <a:srgbClr val="D5D5D5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07" name="memo-prime-11.png" descr="memo-prime-11.png"/>
            <p:cNvPicPr/>
            <p:nvPr/>
          </p:nvPicPr>
          <p:blipFill>
            <a:blip r:embed="rId9"/>
            <a:stretch/>
          </p:blipFill>
          <p:spPr>
            <a:xfrm>
              <a:off x="1691280" y="6465600"/>
              <a:ext cx="1221120" cy="122184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108" name="Group 4"/>
          <p:cNvGrpSpPr/>
          <p:nvPr/>
        </p:nvGrpSpPr>
        <p:grpSpPr>
          <a:xfrm>
            <a:off x="1708200" y="10049040"/>
            <a:ext cx="1204200" cy="1204920"/>
            <a:chOff x="1708200" y="10049040"/>
            <a:chExt cx="1204200" cy="1204920"/>
          </a:xfrm>
        </p:grpSpPr>
        <p:sp>
          <p:nvSpPr>
            <p:cNvPr id="109" name="Кружок"/>
            <p:cNvSpPr/>
            <p:nvPr/>
          </p:nvSpPr>
          <p:spPr>
            <a:xfrm>
              <a:off x="1786320" y="10127520"/>
              <a:ext cx="1073160" cy="1073160"/>
            </a:xfrm>
            <a:prstGeom prst="ellipse">
              <a:avLst/>
            </a:prstGeom>
            <a:noFill/>
            <a:ln w="38100">
              <a:solidFill>
                <a:srgbClr val="D5D5D5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10" name="memo-prime-12.png" descr="memo-prime-12.png"/>
            <p:cNvPicPr/>
            <p:nvPr/>
          </p:nvPicPr>
          <p:blipFill>
            <a:blip r:embed="rId10"/>
            <a:stretch/>
          </p:blipFill>
          <p:spPr>
            <a:xfrm>
              <a:off x="1708200" y="10049040"/>
              <a:ext cx="1204200" cy="120492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111" name="Group 3"/>
          <p:cNvGrpSpPr/>
          <p:nvPr/>
        </p:nvGrpSpPr>
        <p:grpSpPr>
          <a:xfrm>
            <a:off x="1599480" y="8115480"/>
            <a:ext cx="1353960" cy="1354680"/>
            <a:chOff x="1599480" y="8115480"/>
            <a:chExt cx="1353960" cy="1354680"/>
          </a:xfrm>
        </p:grpSpPr>
        <p:sp>
          <p:nvSpPr>
            <p:cNvPr id="112" name="Кружок"/>
            <p:cNvSpPr/>
            <p:nvPr/>
          </p:nvSpPr>
          <p:spPr>
            <a:xfrm>
              <a:off x="1739880" y="8269200"/>
              <a:ext cx="1073160" cy="1073160"/>
            </a:xfrm>
            <a:prstGeom prst="ellipse">
              <a:avLst/>
            </a:prstGeom>
            <a:noFill/>
            <a:ln w="38100">
              <a:solidFill>
                <a:srgbClr val="D5D5D5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13" name="memo-prime-13.png" descr="memo-prime-13.png"/>
            <p:cNvPicPr/>
            <p:nvPr/>
          </p:nvPicPr>
          <p:blipFill>
            <a:blip r:embed="rId11"/>
            <a:stretch/>
          </p:blipFill>
          <p:spPr>
            <a:xfrm>
              <a:off x="1599480" y="8115480"/>
              <a:ext cx="1353960" cy="13546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114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4000760" y="6680160"/>
            <a:ext cx="7828920" cy="1754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spcBef>
                <a:spcPts val="4601"/>
              </a:spcBef>
              <a:tabLst>
                <a:tab pos="0" algn="l"/>
              </a:tabLst>
            </a:pPr>
            <a:r>
              <a:rPr lang="et" sz="5200" b="1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pikaajaline</a:t>
            </a: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 </a:t>
            </a:r>
            <a:r>
              <a:rPr lang="et" sz="5200" b="1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mälu - </a:t>
            </a:r>
            <a:br>
              <a:rPr dirty="0"/>
            </a:b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väheneb järsult peale 70 eluaastat</a:t>
            </a:r>
            <a:endParaRPr lang="ru-RU" sz="5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Изображение" descr="Изображение"/>
          <p:cNvPicPr/>
          <p:nvPr/>
        </p:nvPicPr>
        <p:blipFill>
          <a:blip r:embed="rId2"/>
          <a:stretch/>
        </p:blipFill>
        <p:spPr>
          <a:xfrm flipH="1">
            <a:off x="-2509920" y="2858400"/>
            <a:ext cx="10164960" cy="10856880"/>
          </a:xfrm>
          <a:prstGeom prst="rect">
            <a:avLst/>
          </a:prstGeom>
          <a:ln w="12700">
            <a:noFill/>
          </a:ln>
        </p:spPr>
      </p:pic>
      <p:sp>
        <p:nvSpPr>
          <p:cNvPr id="116" name="Сквиркл"/>
          <p:cNvSpPr/>
          <p:nvPr/>
        </p:nvSpPr>
        <p:spPr>
          <a:xfrm>
            <a:off x="9116280" y="10545120"/>
            <a:ext cx="2283120" cy="665280"/>
          </a:xfrm>
          <a:prstGeom prst="roundRect">
            <a:avLst>
              <a:gd name="adj" fmla="val 50000"/>
            </a:avLst>
          </a:prstGeom>
          <a:solidFill>
            <a:srgbClr val="584FB5"/>
          </a:solidFill>
          <a:ln w="50800">
            <a:solidFill>
              <a:srgbClr val="285FB0">
                <a:alpha val="9000"/>
              </a:srgb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" name="Сквиркл"/>
          <p:cNvSpPr/>
          <p:nvPr/>
        </p:nvSpPr>
        <p:spPr>
          <a:xfrm>
            <a:off x="9116280" y="9165960"/>
            <a:ext cx="1914480" cy="665280"/>
          </a:xfrm>
          <a:prstGeom prst="roundRect">
            <a:avLst>
              <a:gd name="adj" fmla="val 50000"/>
            </a:avLst>
          </a:prstGeom>
          <a:solidFill>
            <a:srgbClr val="584FB5"/>
          </a:solidFill>
          <a:ln w="50800">
            <a:solidFill>
              <a:srgbClr val="285FB0">
                <a:alpha val="9000"/>
              </a:srgb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" name="Сквиркл"/>
          <p:cNvSpPr/>
          <p:nvPr/>
        </p:nvSpPr>
        <p:spPr>
          <a:xfrm>
            <a:off x="9116280" y="7261560"/>
            <a:ext cx="3483720" cy="665280"/>
          </a:xfrm>
          <a:prstGeom prst="roundRect">
            <a:avLst>
              <a:gd name="adj" fmla="val 50000"/>
            </a:avLst>
          </a:prstGeom>
          <a:solidFill>
            <a:srgbClr val="584FB5"/>
          </a:solidFill>
          <a:ln w="50800">
            <a:solidFill>
              <a:srgbClr val="285FB0">
                <a:alpha val="9000"/>
              </a:srgb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" name="Сквиркл"/>
          <p:cNvSpPr/>
          <p:nvPr/>
        </p:nvSpPr>
        <p:spPr>
          <a:xfrm>
            <a:off x="9237240" y="5370120"/>
            <a:ext cx="3362760" cy="714600"/>
          </a:xfrm>
          <a:prstGeom prst="roundRect">
            <a:avLst>
              <a:gd name="adj" fmla="val 50000"/>
            </a:avLst>
          </a:prstGeom>
          <a:solidFill>
            <a:srgbClr val="584FB5"/>
          </a:solidFill>
          <a:ln w="50800">
            <a:solidFill>
              <a:srgbClr val="285FB0">
                <a:alpha val="9000"/>
              </a:srgb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" name="Сквиркл"/>
          <p:cNvSpPr/>
          <p:nvPr/>
        </p:nvSpPr>
        <p:spPr>
          <a:xfrm>
            <a:off x="9061200" y="3949920"/>
            <a:ext cx="1918800" cy="665280"/>
          </a:xfrm>
          <a:prstGeom prst="roundRect">
            <a:avLst>
              <a:gd name="adj" fmla="val 50000"/>
            </a:avLst>
          </a:prstGeom>
          <a:solidFill>
            <a:srgbClr val="584FB5"/>
          </a:solidFill>
          <a:ln w="50800">
            <a:solidFill>
              <a:srgbClr val="285FB0">
                <a:alpha val="9000"/>
              </a:srgb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" name="Стресс вокруг нас"/>
          <p:cNvSpPr/>
          <p:nvPr/>
        </p:nvSpPr>
        <p:spPr>
          <a:xfrm>
            <a:off x="8432280" y="708840"/>
            <a:ext cx="21793320" cy="1846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5500" b="0" strike="noStrike" cap="all" spc="-1" dirty="0">
                <a:solidFill>
                  <a:srgbClr val="363F47"/>
                </a:solidFill>
                <a:latin typeface="Arial"/>
                <a:ea typeface="Arial"/>
              </a:rPr>
              <a:t>Võib-olla need olukorrad</a:t>
            </a:r>
            <a:br>
              <a:rPr dirty="0"/>
            </a:br>
            <a:r>
              <a:rPr lang="et" sz="5500" b="0" strike="noStrike" cap="all" spc="-1" dirty="0">
                <a:solidFill>
                  <a:srgbClr val="363F47"/>
                </a:solidFill>
                <a:latin typeface="Arial"/>
                <a:ea typeface="Arial"/>
              </a:rPr>
              <a:t> </a:t>
            </a:r>
            <a:r>
              <a:rPr lang="et" sz="5500" b="1" strike="noStrike" cap="all" spc="-1" dirty="0">
                <a:solidFill>
                  <a:srgbClr val="363F47"/>
                </a:solidFill>
                <a:latin typeface="Arial"/>
                <a:ea typeface="Arial"/>
              </a:rPr>
              <a:t>juhtub sinuga:</a:t>
            </a:r>
            <a:endParaRPr lang="ru-RU" sz="5500" b="0" strike="noStrike" spc="-1" dirty="0">
              <a:latin typeface="Arial"/>
            </a:endParaRPr>
          </a:p>
        </p:txBody>
      </p:sp>
      <p:pic>
        <p:nvPicPr>
          <p:cNvPr id="122" name="Main.png" descr="Main.png"/>
          <p:cNvPicPr/>
          <p:nvPr/>
        </p:nvPicPr>
        <p:blipFill>
          <a:blip r:embed="rId3"/>
          <a:stretch/>
        </p:blipFill>
        <p:spPr>
          <a:xfrm>
            <a:off x="22009680" y="12783960"/>
            <a:ext cx="1773360" cy="314640"/>
          </a:xfrm>
          <a:prstGeom prst="rect">
            <a:avLst/>
          </a:prstGeom>
          <a:ln w="12700">
            <a:noFill/>
          </a:ln>
        </p:spPr>
      </p:pic>
      <p:sp>
        <p:nvSpPr>
          <p:cNvPr id="123" name="Safrino"/>
          <p:cNvSpPr/>
          <p:nvPr/>
        </p:nvSpPr>
        <p:spPr>
          <a:xfrm>
            <a:off x="1301760" y="12677040"/>
            <a:ext cx="2844720" cy="627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t" sz="2500" b="1" strike="noStrike" cap="all" spc="-1">
                <a:solidFill>
                  <a:srgbClr val="FFFFFF"/>
                </a:solidFill>
                <a:highlight>
                  <a:srgbClr val="000000"/>
                </a:highlight>
                <a:latin typeface="Arial"/>
                <a:ea typeface="Arial"/>
              </a:rPr>
              <a:t>Memo-prime</a:t>
            </a:r>
            <a:endParaRPr lang="ru-RU" sz="2500" b="0" strike="noStrike" spc="-1">
              <a:latin typeface="Arial"/>
            </a:endParaRPr>
          </a:p>
        </p:txBody>
      </p:sp>
      <p:sp>
        <p:nvSpPr>
          <p:cNvPr id="124" name="Линия"/>
          <p:cNvSpPr/>
          <p:nvPr/>
        </p:nvSpPr>
        <p:spPr>
          <a:xfrm>
            <a:off x="8140680" y="4284000"/>
            <a:ext cx="924480" cy="360"/>
          </a:xfrm>
          <a:prstGeom prst="line">
            <a:avLst/>
          </a:prstGeom>
          <a:ln w="50800" cap="rnd">
            <a:solidFill>
              <a:srgbClr val="574FB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" name="Линия"/>
          <p:cNvSpPr/>
          <p:nvPr/>
        </p:nvSpPr>
        <p:spPr>
          <a:xfrm>
            <a:off x="8534160" y="5681160"/>
            <a:ext cx="713520" cy="360"/>
          </a:xfrm>
          <a:prstGeom prst="line">
            <a:avLst/>
          </a:prstGeom>
          <a:ln w="50800" cap="rnd">
            <a:solidFill>
              <a:srgbClr val="574FB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" name="Линия"/>
          <p:cNvSpPr/>
          <p:nvPr/>
        </p:nvSpPr>
        <p:spPr>
          <a:xfrm>
            <a:off x="8458200" y="9550440"/>
            <a:ext cx="713160" cy="360"/>
          </a:xfrm>
          <a:prstGeom prst="line">
            <a:avLst/>
          </a:prstGeom>
          <a:ln w="50800" cap="rnd">
            <a:solidFill>
              <a:srgbClr val="574FB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7" name="Линия"/>
          <p:cNvSpPr/>
          <p:nvPr/>
        </p:nvSpPr>
        <p:spPr>
          <a:xfrm>
            <a:off x="8136720" y="10955520"/>
            <a:ext cx="924480" cy="360"/>
          </a:xfrm>
          <a:prstGeom prst="line">
            <a:avLst/>
          </a:prstGeom>
          <a:ln w="50800" cap="rnd">
            <a:solidFill>
              <a:srgbClr val="574FB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28" name="Группа"/>
          <p:cNvGrpSpPr/>
          <p:nvPr/>
        </p:nvGrpSpPr>
        <p:grpSpPr>
          <a:xfrm>
            <a:off x="-9356760" y="-1599840"/>
            <a:ext cx="18199080" cy="18066600"/>
            <a:chOff x="-9356760" y="-1599840"/>
            <a:chExt cx="18199080" cy="18066600"/>
          </a:xfrm>
        </p:grpSpPr>
        <p:sp>
          <p:nvSpPr>
            <p:cNvPr id="129" name="Кружок"/>
            <p:cNvSpPr/>
            <p:nvPr/>
          </p:nvSpPr>
          <p:spPr>
            <a:xfrm flipH="1">
              <a:off x="-9357120" y="-1599840"/>
              <a:ext cx="18066600" cy="18066600"/>
            </a:xfrm>
            <a:prstGeom prst="ellipse">
              <a:avLst/>
            </a:prstGeom>
            <a:noFill/>
            <a:ln w="38100">
              <a:solidFill>
                <a:srgbClr val="574FB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0" name="Кружок"/>
            <p:cNvSpPr/>
            <p:nvPr/>
          </p:nvSpPr>
          <p:spPr>
            <a:xfrm flipH="1">
              <a:off x="7985880" y="4138920"/>
              <a:ext cx="276480" cy="276480"/>
            </a:xfrm>
            <a:prstGeom prst="ellipse">
              <a:avLst/>
            </a:prstGeom>
            <a:solidFill>
              <a:srgbClr val="F5F5F5"/>
            </a:solidFill>
            <a:ln w="38100">
              <a:solidFill>
                <a:srgbClr val="5850B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1" name="Кружок"/>
            <p:cNvSpPr/>
            <p:nvPr/>
          </p:nvSpPr>
          <p:spPr>
            <a:xfrm flipH="1">
              <a:off x="8392320" y="5544360"/>
              <a:ext cx="276480" cy="276480"/>
            </a:xfrm>
            <a:prstGeom prst="ellipse">
              <a:avLst/>
            </a:prstGeom>
            <a:solidFill>
              <a:srgbClr val="F5F5F5"/>
            </a:solidFill>
            <a:ln w="38100">
              <a:solidFill>
                <a:srgbClr val="5850B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2" name="Кружок"/>
            <p:cNvSpPr/>
            <p:nvPr/>
          </p:nvSpPr>
          <p:spPr>
            <a:xfrm flipH="1">
              <a:off x="8565840" y="7481160"/>
              <a:ext cx="276480" cy="276480"/>
            </a:xfrm>
            <a:prstGeom prst="ellipse">
              <a:avLst/>
            </a:prstGeom>
            <a:solidFill>
              <a:srgbClr val="F5F5F5"/>
            </a:solidFill>
            <a:ln w="38100">
              <a:solidFill>
                <a:srgbClr val="5850B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" name="Кружок"/>
            <p:cNvSpPr/>
            <p:nvPr/>
          </p:nvSpPr>
          <p:spPr>
            <a:xfrm flipH="1">
              <a:off x="8316000" y="9411840"/>
              <a:ext cx="276480" cy="276480"/>
            </a:xfrm>
            <a:prstGeom prst="ellipse">
              <a:avLst/>
            </a:prstGeom>
            <a:solidFill>
              <a:srgbClr val="F5F5F5"/>
            </a:solidFill>
            <a:ln w="38100">
              <a:solidFill>
                <a:srgbClr val="5850B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" name="Кружок"/>
            <p:cNvSpPr/>
            <p:nvPr/>
          </p:nvSpPr>
          <p:spPr>
            <a:xfrm flipH="1">
              <a:off x="7863120" y="10817280"/>
              <a:ext cx="276480" cy="276480"/>
            </a:xfrm>
            <a:prstGeom prst="ellipse">
              <a:avLst/>
            </a:prstGeom>
            <a:solidFill>
              <a:srgbClr val="F5F5F5"/>
            </a:solidFill>
            <a:ln w="38100">
              <a:solidFill>
                <a:srgbClr val="5850B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35" name="Rectangle 2"/>
          <p:cNvSpPr/>
          <p:nvPr/>
        </p:nvSpPr>
        <p:spPr>
          <a:xfrm>
            <a:off x="9110282" y="3941280"/>
            <a:ext cx="8587440" cy="89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6701"/>
              </a:spcBef>
              <a:tabLst>
                <a:tab pos="0" algn="l"/>
              </a:tabLst>
            </a:pPr>
            <a:r>
              <a:rPr lang="et" sz="5200" b="0" strike="noStrike" spc="-1" baseline="30000" dirty="0">
                <a:solidFill>
                  <a:srgbClr val="FFFFFF"/>
                </a:solidFill>
                <a:latin typeface="Arial"/>
                <a:ea typeface="Arial"/>
              </a:rPr>
              <a:t>unustate</a:t>
            </a: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  lähedaste sünnipäevad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136" name="Rectangle 3"/>
          <p:cNvSpPr/>
          <p:nvPr/>
        </p:nvSpPr>
        <p:spPr>
          <a:xfrm>
            <a:off x="9259560" y="5384700"/>
            <a:ext cx="11897820" cy="7000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t" sz="4800" b="0" strike="noStrike" spc="-1" baseline="30000" dirty="0">
                <a:solidFill>
                  <a:srgbClr val="FFFFFF"/>
                </a:solidFill>
                <a:latin typeface="Arial"/>
                <a:ea typeface="Arial"/>
              </a:rPr>
              <a:t>tähelepanu hajub,</a:t>
            </a:r>
            <a:r>
              <a:rPr lang="et" sz="48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 </a:t>
            </a:r>
            <a:r>
              <a:rPr lang="en-US" sz="48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 t</a:t>
            </a:r>
            <a:r>
              <a:rPr lang="et-EE" sz="48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ööl ilmuvad</a:t>
            </a:r>
            <a:endParaRPr lang="ru-RU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t-EE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 vead tähelepanematuse tõttu</a:t>
            </a:r>
            <a:br>
              <a:rPr dirty="0"/>
            </a:br>
            <a:endParaRPr lang="ru-RU" sz="5200" b="0" strike="noStrike" spc="-1" dirty="0">
              <a:latin typeface="Arial"/>
            </a:endParaRPr>
          </a:p>
        </p:txBody>
      </p:sp>
      <p:sp>
        <p:nvSpPr>
          <p:cNvPr id="137" name="Rectangle 4"/>
          <p:cNvSpPr/>
          <p:nvPr/>
        </p:nvSpPr>
        <p:spPr>
          <a:xfrm>
            <a:off x="9414720" y="6037560"/>
            <a:ext cx="7122240" cy="89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Rectangle 5"/>
          <p:cNvSpPr/>
          <p:nvPr/>
        </p:nvSpPr>
        <p:spPr>
          <a:xfrm>
            <a:off x="9171360" y="7194060"/>
            <a:ext cx="12191760" cy="116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t" sz="4800" b="0" strike="noStrike" spc="-1" baseline="30000" dirty="0">
                <a:solidFill>
                  <a:srgbClr val="FFFFFF"/>
                </a:solidFill>
                <a:latin typeface="Arial"/>
                <a:ea typeface="Arial"/>
              </a:rPr>
              <a:t>satuda segadusse</a:t>
            </a:r>
            <a:r>
              <a:rPr lang="et" sz="54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  tavapärasel teel kodust  </a:t>
            </a:r>
            <a:br>
              <a:rPr dirty="0"/>
            </a:br>
            <a:endParaRPr lang="ru-RU" sz="4800" b="0" strike="noStrike" spc="-1" dirty="0">
              <a:latin typeface="Arial"/>
            </a:endParaRPr>
          </a:p>
        </p:txBody>
      </p:sp>
      <p:sp>
        <p:nvSpPr>
          <p:cNvPr id="139" name="Rectangle 7"/>
          <p:cNvSpPr/>
          <p:nvPr/>
        </p:nvSpPr>
        <p:spPr>
          <a:xfrm>
            <a:off x="9116280" y="7882560"/>
            <a:ext cx="10578960" cy="89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tööle minnes vales peatuses/jaamas maha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140" name="Rectangle 8"/>
          <p:cNvSpPr/>
          <p:nvPr/>
        </p:nvSpPr>
        <p:spPr>
          <a:xfrm>
            <a:off x="9197280" y="9104040"/>
            <a:ext cx="5865840" cy="89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6701"/>
              </a:spcBef>
              <a:tabLst>
                <a:tab pos="0" algn="l"/>
              </a:tabLst>
            </a:pPr>
            <a:r>
              <a:rPr lang="et" sz="5200" b="0" strike="noStrike" spc="-1" baseline="30000" dirty="0">
                <a:solidFill>
                  <a:srgbClr val="FFFFFF"/>
                </a:solidFill>
                <a:latin typeface="Arial"/>
                <a:ea typeface="Arial"/>
              </a:rPr>
              <a:t>kaotada</a:t>
            </a: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  asju ja dokumente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141" name="Rectangle 9"/>
          <p:cNvSpPr/>
          <p:nvPr/>
        </p:nvSpPr>
        <p:spPr>
          <a:xfrm>
            <a:off x="9187560" y="10545120"/>
            <a:ext cx="8826840" cy="89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6701"/>
              </a:spcBef>
              <a:tabLst>
                <a:tab pos="0" algn="l"/>
              </a:tabLst>
            </a:pPr>
            <a:r>
              <a:rPr lang="et" sz="5200" b="0" strike="noStrike" spc="-1" baseline="30000" dirty="0">
                <a:solidFill>
                  <a:srgbClr val="FFFFFF"/>
                </a:solidFill>
                <a:latin typeface="Arial"/>
                <a:ea typeface="Arial"/>
              </a:rPr>
              <a:t>on raskusi </a:t>
            </a:r>
            <a:r>
              <a:rPr lang="et" sz="52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uue teabe vastuvõtmisega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142" name="Линия"/>
          <p:cNvSpPr/>
          <p:nvPr/>
        </p:nvSpPr>
        <p:spPr>
          <a:xfrm flipV="1">
            <a:off x="8930880" y="7601040"/>
            <a:ext cx="240480" cy="13680"/>
          </a:xfrm>
          <a:prstGeom prst="line">
            <a:avLst/>
          </a:prstGeom>
          <a:ln w="50800" cap="rnd">
            <a:solidFill>
              <a:srgbClr val="574FB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Прямоугольник"/>
          <p:cNvSpPr/>
          <p:nvPr/>
        </p:nvSpPr>
        <p:spPr>
          <a:xfrm>
            <a:off x="-140760" y="-324720"/>
            <a:ext cx="24523920" cy="14040000"/>
          </a:xfrm>
          <a:prstGeom prst="rect">
            <a:avLst/>
          </a:prstGeom>
          <a:solidFill>
            <a:srgbClr val="494295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4" name="Линия"/>
          <p:cNvSpPr/>
          <p:nvPr/>
        </p:nvSpPr>
        <p:spPr>
          <a:xfrm>
            <a:off x="3516120" y="4258800"/>
            <a:ext cx="360" cy="6758280"/>
          </a:xfrm>
          <a:prstGeom prst="line">
            <a:avLst/>
          </a:prstGeom>
          <a:ln w="50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5456520" y="3475440"/>
            <a:ext cx="16312320" cy="1437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spcBef>
                <a:spcPts val="5800"/>
              </a:spcBef>
              <a:tabLst>
                <a:tab pos="0" algn="l"/>
              </a:tabLst>
            </a:pPr>
            <a:r>
              <a:rPr lang="et" sz="5200" b="0" strike="noStrike" spc="-1" baseline="30000" dirty="0">
                <a:solidFill>
                  <a:srgbClr val="FFFFFF"/>
                </a:solidFill>
                <a:latin typeface="Arial"/>
                <a:ea typeface="Arial"/>
              </a:rPr>
              <a:t>Tõhusa ja turvalise viisi leidmine kognitiivsete funktsioonide tugevdamisek on tõeline väljakutse, millega loodus aitab meil toime tulla.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146" name="Абрикосы, согретые солнцем и выращенные…"/>
          <p:cNvSpPr/>
          <p:nvPr/>
        </p:nvSpPr>
        <p:spPr>
          <a:xfrm>
            <a:off x="1367280" y="745200"/>
            <a:ext cx="18477360" cy="17654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45000" rIns="45000" bIns="4500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5500" b="0" strike="noStrike" cap="all" spc="-1" dirty="0">
                <a:solidFill>
                  <a:srgbClr val="FFFFFF"/>
                </a:solidFill>
                <a:latin typeface="Arial"/>
                <a:ea typeface="Arial"/>
              </a:rPr>
              <a:t>Praegune probleem motiveerib meid</a:t>
            </a:r>
            <a:br>
              <a:rPr dirty="0"/>
            </a:br>
            <a:r>
              <a:rPr lang="et" sz="5500" b="0" strike="noStrike" cap="all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et" sz="5500" b="1" strike="noStrike" cap="all" spc="-1" dirty="0">
                <a:solidFill>
                  <a:srgbClr val="FFFFFF"/>
                </a:solidFill>
                <a:latin typeface="Arial"/>
                <a:ea typeface="Arial"/>
              </a:rPr>
              <a:t>asjakohaste lahenduste</a:t>
            </a:r>
            <a:r>
              <a:rPr lang="et" sz="5500" b="0" strike="noStrike" cap="all" spc="-1" dirty="0">
                <a:solidFill>
                  <a:srgbClr val="FFFFFF"/>
                </a:solidFill>
                <a:latin typeface="Arial"/>
                <a:ea typeface="Arial"/>
              </a:rPr>
              <a:t> otsimiseks</a:t>
            </a:r>
            <a:endParaRPr lang="ru-RU" sz="5500" b="0" strike="noStrike" spc="-1" dirty="0">
              <a:latin typeface="Arial"/>
            </a:endParaRPr>
          </a:p>
        </p:txBody>
      </p:sp>
      <p:sp>
        <p:nvSpPr>
          <p:cNvPr id="147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5456520" y="10443600"/>
            <a:ext cx="15153840" cy="1754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spcBef>
                <a:spcPts val="5800"/>
              </a:spcBef>
              <a:tabLst>
                <a:tab pos="0" algn="l"/>
              </a:tabLst>
            </a:pPr>
            <a:r>
              <a:rPr lang="et" sz="5200" b="0" strike="noStrike" spc="-1" baseline="30000" dirty="0">
                <a:solidFill>
                  <a:srgbClr val="FFFFFF"/>
                </a:solidFill>
                <a:latin typeface="Arial"/>
                <a:ea typeface="Arial"/>
              </a:rPr>
              <a:t>See võimaldab meil luua kõige </a:t>
            </a:r>
            <a:r>
              <a:rPr lang="et" sz="5200" b="1" strike="noStrike" spc="-1" baseline="30000" dirty="0">
                <a:solidFill>
                  <a:srgbClr val="FFFFFF"/>
                </a:solidFill>
                <a:latin typeface="Arial"/>
                <a:ea typeface="Arial"/>
              </a:rPr>
              <a:t>tõhusamaid valemeid</a:t>
            </a:r>
            <a:r>
              <a:rPr lang="et" sz="5200" b="0" strike="noStrike" spc="-1" baseline="30000" dirty="0">
                <a:solidFill>
                  <a:srgbClr val="FFFFFF"/>
                </a:solidFill>
                <a:latin typeface="Arial"/>
                <a:ea typeface="Arial"/>
              </a:rPr>
              <a:t> , mis pakuvad maksimaalset tervisetuge.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148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5456520" y="6921720"/>
            <a:ext cx="11424240" cy="2546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spcBef>
                <a:spcPts val="5800"/>
              </a:spcBef>
              <a:tabLst>
                <a:tab pos="0" algn="l"/>
              </a:tabLst>
            </a:pPr>
            <a:r>
              <a:rPr lang="et" sz="5200" b="0" strike="noStrike" spc="-1" baseline="30000" dirty="0">
                <a:solidFill>
                  <a:srgbClr val="FFFFFF"/>
                </a:solidFill>
                <a:latin typeface="Arial"/>
                <a:ea typeface="Arial"/>
              </a:rPr>
              <a:t>Uute toodete väljatöötamisel valime parimad </a:t>
            </a:r>
            <a:r>
              <a:rPr lang="et" sz="5200" b="1" strike="noStrike" spc="-1" baseline="30000" dirty="0">
                <a:solidFill>
                  <a:srgbClr val="FFFFFF"/>
                </a:solidFill>
                <a:latin typeface="Arial"/>
                <a:ea typeface="Arial"/>
              </a:rPr>
              <a:t>looduslikud koostisosad</a:t>
            </a:r>
            <a:r>
              <a:rPr lang="et" sz="5200" b="0" strike="noStrike" spc="-1" baseline="30000" dirty="0">
                <a:solidFill>
                  <a:srgbClr val="FFFFFF"/>
                </a:solidFill>
                <a:latin typeface="Arial"/>
                <a:ea typeface="Arial"/>
              </a:rPr>
              <a:t> ja kasutame </a:t>
            </a:r>
            <a:r>
              <a:rPr lang="et" sz="5200" b="1" strike="noStrike" spc="-1" baseline="30000" dirty="0">
                <a:solidFill>
                  <a:srgbClr val="FFFFFF"/>
                </a:solidFill>
                <a:latin typeface="Arial"/>
                <a:ea typeface="Arial"/>
              </a:rPr>
              <a:t>kaasaegseid tehnoloogiaid.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149" name="pexels-kourosh-qaffari-1583582.jpg"/>
          <p:cNvSpPr/>
          <p:nvPr/>
        </p:nvSpPr>
        <p:spPr>
          <a:xfrm>
            <a:off x="2261160" y="2986920"/>
            <a:ext cx="2509560" cy="2510280"/>
          </a:xfrm>
          <a:custGeom>
            <a:avLst/>
            <a:gdLst/>
            <a:ahLst/>
            <a:cxnLst/>
            <a:rect l="l" t="t" r="r" b="b"/>
            <a:pathLst>
              <a:path w="19678" h="20595">
                <a:moveTo>
                  <a:pt x="9836" y="0"/>
                </a:moveTo>
                <a:cubicBezTo>
                  <a:pt x="7319" y="0"/>
                  <a:pt x="4804" y="1007"/>
                  <a:pt x="2882" y="3018"/>
                </a:cubicBezTo>
                <a:cubicBezTo>
                  <a:pt x="-961" y="7036"/>
                  <a:pt x="-961" y="13557"/>
                  <a:pt x="2882" y="17578"/>
                </a:cubicBezTo>
                <a:cubicBezTo>
                  <a:pt x="6726" y="21600"/>
                  <a:pt x="12952" y="21600"/>
                  <a:pt x="16796" y="17578"/>
                </a:cubicBezTo>
                <a:cubicBezTo>
                  <a:pt x="20639" y="13557"/>
                  <a:pt x="20639" y="7036"/>
                  <a:pt x="16796" y="3018"/>
                </a:cubicBezTo>
                <a:cubicBezTo>
                  <a:pt x="14874" y="1007"/>
                  <a:pt x="12355" y="0"/>
                  <a:pt x="9836" y="0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0" name="maja-petric-vGQ49l9I4EE-unsplash.jpg"/>
          <p:cNvSpPr/>
          <p:nvPr/>
        </p:nvSpPr>
        <p:spPr>
          <a:xfrm>
            <a:off x="2261160" y="6325920"/>
            <a:ext cx="2509560" cy="2510280"/>
          </a:xfrm>
          <a:custGeom>
            <a:avLst/>
            <a:gdLst/>
            <a:ahLst/>
            <a:cxnLst/>
            <a:rect l="l" t="t" r="r" b="b"/>
            <a:pathLst>
              <a:path w="19678" h="20595">
                <a:moveTo>
                  <a:pt x="9836" y="0"/>
                </a:moveTo>
                <a:cubicBezTo>
                  <a:pt x="7319" y="0"/>
                  <a:pt x="4804" y="1007"/>
                  <a:pt x="2882" y="3018"/>
                </a:cubicBezTo>
                <a:cubicBezTo>
                  <a:pt x="-961" y="7036"/>
                  <a:pt x="-961" y="13557"/>
                  <a:pt x="2882" y="17578"/>
                </a:cubicBezTo>
                <a:cubicBezTo>
                  <a:pt x="6726" y="21600"/>
                  <a:pt x="12952" y="21600"/>
                  <a:pt x="16796" y="17578"/>
                </a:cubicBezTo>
                <a:cubicBezTo>
                  <a:pt x="20639" y="13557"/>
                  <a:pt x="20639" y="7036"/>
                  <a:pt x="16796" y="3018"/>
                </a:cubicBezTo>
                <a:cubicBezTo>
                  <a:pt x="14874" y="1007"/>
                  <a:pt x="12355" y="0"/>
                  <a:pt x="9836" y="0"/>
                </a:cubicBezTo>
                <a:close/>
              </a:path>
            </a:pathLst>
          </a:custGeom>
          <a:blipFill rotWithShape="0">
            <a:blip r:embed="rId3"/>
            <a:srcRect/>
            <a:stretch/>
          </a:blip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1" name="47_safrino.jpg"/>
          <p:cNvSpPr/>
          <p:nvPr/>
        </p:nvSpPr>
        <p:spPr>
          <a:xfrm>
            <a:off x="2261160" y="9664560"/>
            <a:ext cx="2509560" cy="2510280"/>
          </a:xfrm>
          <a:custGeom>
            <a:avLst/>
            <a:gdLst/>
            <a:ahLst/>
            <a:cxnLst/>
            <a:rect l="l" t="t" r="r" b="b"/>
            <a:pathLst>
              <a:path w="19678" h="20595">
                <a:moveTo>
                  <a:pt x="9836" y="0"/>
                </a:moveTo>
                <a:cubicBezTo>
                  <a:pt x="7319" y="0"/>
                  <a:pt x="4804" y="1007"/>
                  <a:pt x="2882" y="3018"/>
                </a:cubicBezTo>
                <a:cubicBezTo>
                  <a:pt x="-961" y="7036"/>
                  <a:pt x="-961" y="13557"/>
                  <a:pt x="2882" y="17578"/>
                </a:cubicBezTo>
                <a:cubicBezTo>
                  <a:pt x="6726" y="21600"/>
                  <a:pt x="12952" y="21600"/>
                  <a:pt x="16796" y="17578"/>
                </a:cubicBezTo>
                <a:cubicBezTo>
                  <a:pt x="20639" y="13557"/>
                  <a:pt x="20639" y="7036"/>
                  <a:pt x="16796" y="3018"/>
                </a:cubicBezTo>
                <a:cubicBezTo>
                  <a:pt x="14874" y="1007"/>
                  <a:pt x="12355" y="0"/>
                  <a:pt x="9836" y="0"/>
                </a:cubicBezTo>
                <a:close/>
              </a:path>
            </a:pathLst>
          </a:custGeom>
          <a:blipFill rotWithShape="0">
            <a:blip r:embed="rId4"/>
            <a:srcRect/>
            <a:stretch/>
          </a:blip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2" name="Изображение_0" descr="Изображение_0"/>
          <p:cNvPicPr/>
          <p:nvPr/>
        </p:nvPicPr>
        <p:blipFill>
          <a:blip r:embed="rId5"/>
          <a:stretch/>
        </p:blipFill>
        <p:spPr>
          <a:xfrm>
            <a:off x="21233880" y="12783960"/>
            <a:ext cx="1809360" cy="314640"/>
          </a:xfrm>
          <a:prstGeom prst="rect">
            <a:avLst/>
          </a:prstGeom>
          <a:ln w="12700">
            <a:noFill/>
          </a:ln>
        </p:spPr>
      </p:pic>
      <p:sp>
        <p:nvSpPr>
          <p:cNvPr id="153" name="Кружок"/>
          <p:cNvSpPr/>
          <p:nvPr/>
        </p:nvSpPr>
        <p:spPr>
          <a:xfrm>
            <a:off x="2177640" y="2903760"/>
            <a:ext cx="2676960" cy="2676960"/>
          </a:xfrm>
          <a:prstGeom prst="ellipse">
            <a:avLst/>
          </a:prstGeom>
          <a:noFill/>
          <a:ln w="254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4" name="Кружок"/>
          <p:cNvSpPr/>
          <p:nvPr/>
        </p:nvSpPr>
        <p:spPr>
          <a:xfrm>
            <a:off x="2177640" y="6242400"/>
            <a:ext cx="2676960" cy="2676960"/>
          </a:xfrm>
          <a:prstGeom prst="ellipse">
            <a:avLst/>
          </a:prstGeom>
          <a:noFill/>
          <a:ln w="254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" name="Кружок"/>
          <p:cNvSpPr/>
          <p:nvPr/>
        </p:nvSpPr>
        <p:spPr>
          <a:xfrm>
            <a:off x="2177640" y="9581400"/>
            <a:ext cx="2676960" cy="2676960"/>
          </a:xfrm>
          <a:prstGeom prst="ellipse">
            <a:avLst/>
          </a:prstGeom>
          <a:noFill/>
          <a:ln w="254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6" name="Safrino"/>
          <p:cNvSpPr/>
          <p:nvPr/>
        </p:nvSpPr>
        <p:spPr>
          <a:xfrm>
            <a:off x="1301760" y="12677040"/>
            <a:ext cx="2844720" cy="627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t" sz="2500" b="1" strike="noStrike" cap="all" spc="-1" dirty="0">
                <a:solidFill>
                  <a:srgbClr val="72B6E3"/>
                </a:solidFill>
                <a:latin typeface="Arial"/>
                <a:ea typeface="Arial"/>
              </a:rPr>
              <a:t>Memo-prime</a:t>
            </a:r>
            <a:endParaRPr lang="ru-RU" sz="25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hutterstock_1910825125 копия.jpg" descr="shutterstock_1910825125 копия.jpg"/>
          <p:cNvPicPr/>
          <p:nvPr/>
        </p:nvPicPr>
        <p:blipFill>
          <a:blip r:embed="rId2"/>
          <a:srcRect t="13972" b="800"/>
          <a:stretch/>
        </p:blipFill>
        <p:spPr>
          <a:xfrm>
            <a:off x="-7200" y="-73080"/>
            <a:ext cx="24397920" cy="13861440"/>
          </a:xfrm>
          <a:prstGeom prst="rect">
            <a:avLst/>
          </a:prstGeom>
          <a:ln w="12700">
            <a:noFill/>
          </a:ln>
        </p:spPr>
      </p:pic>
      <p:sp>
        <p:nvSpPr>
          <p:cNvPr id="158" name="Фигура"/>
          <p:cNvSpPr/>
          <p:nvPr/>
        </p:nvSpPr>
        <p:spPr>
          <a:xfrm>
            <a:off x="-124560" y="-244800"/>
            <a:ext cx="24778440" cy="7591680"/>
          </a:xfrm>
          <a:custGeom>
            <a:avLst/>
            <a:gdLst/>
            <a:ahLst/>
            <a:cxnLst/>
            <a:rect l="l" t="t" r="r" b="b"/>
            <a:pathLst>
              <a:path w="21600" h="21428">
                <a:moveTo>
                  <a:pt x="0" y="0"/>
                </a:moveTo>
                <a:lnTo>
                  <a:pt x="21600" y="0"/>
                </a:lnTo>
                <a:lnTo>
                  <a:pt x="21600" y="18499"/>
                </a:lnTo>
                <a:cubicBezTo>
                  <a:pt x="20865" y="17699"/>
                  <a:pt x="20108" y="17129"/>
                  <a:pt x="19339" y="16798"/>
                </a:cubicBezTo>
                <a:cubicBezTo>
                  <a:pt x="14868" y="14871"/>
                  <a:pt x="10506" y="20970"/>
                  <a:pt x="6014" y="21403"/>
                </a:cubicBezTo>
                <a:cubicBezTo>
                  <a:pt x="3972" y="21600"/>
                  <a:pt x="1935" y="20617"/>
                  <a:pt x="0" y="18499"/>
                </a:cubicBezTo>
                <a:lnTo>
                  <a:pt x="0" y="0"/>
                </a:lnTo>
                <a:close/>
              </a:path>
            </a:pathLst>
          </a:custGeom>
          <a:solidFill>
            <a:srgbClr val="CDDE7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9" name="Сквиркл"/>
          <p:cNvSpPr/>
          <p:nvPr/>
        </p:nvSpPr>
        <p:spPr>
          <a:xfrm>
            <a:off x="8484480" y="4841640"/>
            <a:ext cx="4511520" cy="813240"/>
          </a:xfrm>
          <a:prstGeom prst="roundRect">
            <a:avLst>
              <a:gd name="adj" fmla="val 50000"/>
            </a:avLst>
          </a:prstGeom>
          <a:solidFill>
            <a:srgbClr val="5850B6"/>
          </a:solidFill>
          <a:ln w="50800">
            <a:solidFill>
              <a:srgbClr val="285FB0">
                <a:alpha val="9000"/>
              </a:srgb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Safrino"/>
          <p:cNvSpPr/>
          <p:nvPr/>
        </p:nvSpPr>
        <p:spPr>
          <a:xfrm>
            <a:off x="1301760" y="12677040"/>
            <a:ext cx="2844720" cy="627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t" sz="2500" b="1" strike="noStrike" cap="all" spc="-1">
                <a:solidFill>
                  <a:srgbClr val="FFFFFF"/>
                </a:solidFill>
                <a:highlight>
                  <a:srgbClr val="000000"/>
                </a:highlight>
                <a:latin typeface="Arial"/>
                <a:ea typeface="Arial"/>
              </a:rPr>
              <a:t>Memo-prime</a:t>
            </a:r>
            <a:endParaRPr lang="ru-RU" sz="2500" b="0" strike="noStrike" spc="-1">
              <a:latin typeface="Arial"/>
            </a:endParaRPr>
          </a:p>
        </p:txBody>
      </p:sp>
      <p:sp>
        <p:nvSpPr>
          <p:cNvPr id="161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295631" y="2565720"/>
            <a:ext cx="12980520" cy="3348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spcBef>
                <a:spcPts val="5800"/>
              </a:spcBef>
              <a:tabLst>
                <a:tab pos="0" algn="l"/>
              </a:tabLst>
            </a:pPr>
            <a:r>
              <a:rPr lang="et" sz="71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Niisiis, üks leid oli patenteeritud</a:t>
            </a:r>
            <a:br>
              <a:rPr dirty="0"/>
            </a:br>
            <a:r>
              <a:rPr lang="et" sz="71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 prantsuse viinamarjade</a:t>
            </a:r>
            <a:br>
              <a:rPr dirty="0"/>
            </a:br>
            <a:r>
              <a:rPr lang="et" sz="7100" b="0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 ja Kanada mustikate ekstrakt</a:t>
            </a:r>
            <a:r>
              <a:rPr lang="et" sz="7100" b="1" strike="noStrike" spc="-1" baseline="30000" dirty="0">
                <a:solidFill>
                  <a:srgbClr val="3F4447"/>
                </a:solidFill>
                <a:latin typeface="Arial"/>
                <a:ea typeface="Arial"/>
              </a:rPr>
              <a:t>   </a:t>
            </a:r>
            <a:r>
              <a:rPr lang="et" sz="7100" b="1" strike="noStrike" spc="-1" baseline="30000" dirty="0">
                <a:solidFill>
                  <a:srgbClr val="FFFFFF"/>
                </a:solidFill>
                <a:latin typeface="Arial"/>
                <a:ea typeface="Arial"/>
              </a:rPr>
              <a:t>Memofenool™</a:t>
            </a:r>
            <a:endParaRPr lang="ru-RU" sz="7100" b="0" strike="noStrike" spc="-1" dirty="0">
              <a:latin typeface="Arial"/>
            </a:endParaRPr>
          </a:p>
        </p:txBody>
      </p:sp>
      <p:sp>
        <p:nvSpPr>
          <p:cNvPr id="162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299240" y="1251720"/>
            <a:ext cx="21058560" cy="1013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70000"/>
              </a:lnSpc>
              <a:tabLst>
                <a:tab pos="0" algn="l"/>
              </a:tabLst>
            </a:pPr>
            <a:r>
              <a:rPr lang="et" sz="7900" b="1" strike="noStrike" cap="all" spc="-1" baseline="30000" dirty="0">
                <a:solidFill>
                  <a:srgbClr val="363F47"/>
                </a:solidFill>
                <a:latin typeface="Arial"/>
                <a:ea typeface="Arial"/>
              </a:rPr>
              <a:t>Otsime pidevalt lahendusi</a:t>
            </a:r>
            <a:endParaRPr lang="ru-RU" sz="7900" b="0" strike="noStrike" spc="-1" dirty="0">
              <a:latin typeface="Arial"/>
            </a:endParaRPr>
          </a:p>
        </p:txBody>
      </p:sp>
      <p:pic>
        <p:nvPicPr>
          <p:cNvPr id="163" name="Изображение_0" descr="Изображение_0"/>
          <p:cNvPicPr/>
          <p:nvPr/>
        </p:nvPicPr>
        <p:blipFill>
          <a:blip r:embed="rId3"/>
          <a:stretch/>
        </p:blipFill>
        <p:spPr>
          <a:xfrm>
            <a:off x="21233880" y="12783960"/>
            <a:ext cx="1809360" cy="31464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exels-christian-wallner-5611088 копия.jpg" descr="pexels-christian-wallner-5611088 копия.jpg"/>
          <p:cNvPicPr/>
          <p:nvPr/>
        </p:nvPicPr>
        <p:blipFill>
          <a:blip r:embed="rId2"/>
          <a:srcRect b="20382"/>
          <a:stretch/>
        </p:blipFill>
        <p:spPr>
          <a:xfrm>
            <a:off x="-43920" y="5683680"/>
            <a:ext cx="24471000" cy="8086680"/>
          </a:xfrm>
          <a:prstGeom prst="rect">
            <a:avLst/>
          </a:prstGeom>
          <a:ln w="12700">
            <a:noFill/>
          </a:ln>
        </p:spPr>
      </p:pic>
      <p:sp>
        <p:nvSpPr>
          <p:cNvPr id="165" name="Фигура"/>
          <p:cNvSpPr/>
          <p:nvPr/>
        </p:nvSpPr>
        <p:spPr>
          <a:xfrm>
            <a:off x="-124560" y="-25560"/>
            <a:ext cx="24778440" cy="10529640"/>
          </a:xfrm>
          <a:custGeom>
            <a:avLst/>
            <a:gdLst/>
            <a:ahLst/>
            <a:cxnLst/>
            <a:rect l="l" t="t" r="r" b="b"/>
            <a:pathLst>
              <a:path w="21600" h="20803">
                <a:moveTo>
                  <a:pt x="0" y="0"/>
                </a:moveTo>
                <a:lnTo>
                  <a:pt x="21600" y="0"/>
                </a:lnTo>
                <a:lnTo>
                  <a:pt x="21600" y="17836"/>
                </a:lnTo>
                <a:cubicBezTo>
                  <a:pt x="20209" y="19472"/>
                  <a:pt x="18687" y="20454"/>
                  <a:pt x="17125" y="20723"/>
                </a:cubicBezTo>
                <a:cubicBezTo>
                  <a:pt x="12046" y="21600"/>
                  <a:pt x="7176" y="14953"/>
                  <a:pt x="2094" y="16633"/>
                </a:cubicBezTo>
                <a:cubicBezTo>
                  <a:pt x="1379" y="16869"/>
                  <a:pt x="678" y="17272"/>
                  <a:pt x="0" y="17836"/>
                </a:cubicBezTo>
                <a:lnTo>
                  <a:pt x="0" y="0"/>
                </a:lnTo>
                <a:close/>
              </a:path>
            </a:pathLst>
          </a:custGeom>
          <a:solidFill>
            <a:srgbClr val="CDDE7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Safrino"/>
          <p:cNvSpPr/>
          <p:nvPr/>
        </p:nvSpPr>
        <p:spPr>
          <a:xfrm>
            <a:off x="1301760" y="12677040"/>
            <a:ext cx="2844720" cy="627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t" sz="2500" b="1" strike="noStrike" cap="all" spc="-1" dirty="0">
                <a:solidFill>
                  <a:srgbClr val="FFFFFF"/>
                </a:solidFill>
                <a:latin typeface="Arial"/>
                <a:ea typeface="Arial"/>
              </a:rPr>
              <a:t>Memo-prime</a:t>
            </a:r>
            <a:endParaRPr lang="ru-RU" sz="2500" b="0" strike="noStrike" spc="-1" dirty="0">
              <a:latin typeface="Arial"/>
            </a:endParaRPr>
          </a:p>
        </p:txBody>
      </p:sp>
      <p:sp>
        <p:nvSpPr>
          <p:cNvPr id="167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286280" y="1330560"/>
            <a:ext cx="22146120" cy="1206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70000"/>
              </a:lnSpc>
              <a:tabLst>
                <a:tab pos="0" algn="l"/>
              </a:tabLst>
            </a:pPr>
            <a:r>
              <a:rPr lang="et" sz="9700" b="1" strike="noStrike" cap="all" spc="-1" baseline="30000" dirty="0">
                <a:solidFill>
                  <a:srgbClr val="363F47"/>
                </a:solidFill>
                <a:latin typeface="Arial"/>
                <a:ea typeface="Arial"/>
              </a:rPr>
              <a:t>Ainult loodus ja ei midagi enamat</a:t>
            </a:r>
            <a:endParaRPr lang="ru-RU" sz="9700" b="0" strike="noStrike" spc="-1" dirty="0">
              <a:latin typeface="Arial"/>
            </a:endParaRPr>
          </a:p>
        </p:txBody>
      </p:sp>
      <p:sp>
        <p:nvSpPr>
          <p:cNvPr id="168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360080" y="5622840"/>
            <a:ext cx="21804480" cy="1754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-EE" sz="5200" b="0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On palju komponente, millel on positiivne mõju kognitiivsele funktsioonile. Üks paljutõotavamaid koostisosi, mille tõhusus on tõestatud, on </a:t>
            </a:r>
            <a:r>
              <a:rPr lang="et-EE" sz="5200" b="1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polüfenoolid</a:t>
            </a:r>
            <a:r>
              <a:rPr lang="et-EE" sz="5200" b="0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.</a:t>
            </a:r>
            <a:endParaRPr lang="ru-RU" sz="5200" b="0" strike="noStrike" spc="-1" dirty="0">
              <a:latin typeface="Arial"/>
            </a:endParaRPr>
          </a:p>
        </p:txBody>
      </p:sp>
      <p:pic>
        <p:nvPicPr>
          <p:cNvPr id="169" name="Изображение_0" descr="Изображение_0"/>
          <p:cNvPicPr/>
          <p:nvPr/>
        </p:nvPicPr>
        <p:blipFill>
          <a:blip r:embed="rId3"/>
          <a:stretch/>
        </p:blipFill>
        <p:spPr>
          <a:xfrm>
            <a:off x="21233880" y="12783960"/>
            <a:ext cx="1809360" cy="314640"/>
          </a:xfrm>
          <a:prstGeom prst="rect">
            <a:avLst/>
          </a:prstGeom>
          <a:ln w="12700">
            <a:noFill/>
          </a:ln>
        </p:spPr>
      </p:pic>
      <p:sp>
        <p:nvSpPr>
          <p:cNvPr id="170" name="Сквиркл"/>
          <p:cNvSpPr/>
          <p:nvPr/>
        </p:nvSpPr>
        <p:spPr>
          <a:xfrm>
            <a:off x="15288480" y="3404160"/>
            <a:ext cx="3024000" cy="783360"/>
          </a:xfrm>
          <a:prstGeom prst="roundRect">
            <a:avLst>
              <a:gd name="adj" fmla="val 50000"/>
            </a:avLst>
          </a:prstGeom>
          <a:solidFill>
            <a:srgbClr val="5850B5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Абрикосы, согретые солнцем и выращенные…"/>
          <p:cNvSpPr/>
          <p:nvPr/>
        </p:nvSpPr>
        <p:spPr>
          <a:xfrm>
            <a:off x="1488240" y="2318760"/>
            <a:ext cx="21407040" cy="2988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45000" rIns="45000" bIns="45000" anchor="t">
            <a:no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t" sz="4800" b="1" strike="noStrike" spc="-1" dirty="0">
                <a:solidFill>
                  <a:srgbClr val="363F47"/>
                </a:solidFill>
                <a:latin typeface="Arial"/>
                <a:ea typeface="Arial"/>
              </a:rPr>
              <a:t>Memophenol™ sisaldab</a:t>
            </a:r>
            <a:r>
              <a:rPr lang="et" sz="4800" b="0" strike="noStrike" spc="-1" dirty="0">
                <a:solidFill>
                  <a:srgbClr val="363F47"/>
                </a:solidFill>
                <a:latin typeface="Arial"/>
                <a:ea typeface="Arial"/>
              </a:rPr>
              <a:t> Kanada mustika ja Prantsuse viinamarja ekstrakte, mis on rikkad polüfenoolide poolest, mis avaldavad </a:t>
            </a:r>
            <a:r>
              <a:rPr lang="et" sz="4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positiivset</a:t>
            </a:r>
            <a:r>
              <a:rPr lang="et" sz="4800" b="0" strike="noStrike" spc="-1" dirty="0">
                <a:solidFill>
                  <a:srgbClr val="363F47"/>
                </a:solidFill>
                <a:latin typeface="Arial"/>
                <a:ea typeface="Arial"/>
              </a:rPr>
              <a:t> mõju mälule ja keskendumisvõimele.</a:t>
            </a:r>
            <a:endParaRPr lang="ru-RU" sz="4800" b="0" strike="noStrike" spc="-1" dirty="0">
              <a:latin typeface="Arial"/>
            </a:endParaRPr>
          </a:p>
        </p:txBody>
      </p:sp>
      <p:sp>
        <p:nvSpPr>
          <p:cNvPr id="172" name="Rectangle 2"/>
          <p:cNvSpPr/>
          <p:nvPr/>
        </p:nvSpPr>
        <p:spPr>
          <a:xfrm>
            <a:off x="1957320" y="92647"/>
            <a:ext cx="16743943" cy="271546"/>
          </a:xfrm>
          <a:prstGeom prst="rect">
            <a:avLst/>
          </a:prstGeom>
          <a:solidFill>
            <a:srgbClr val="30313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-25560" rIns="0" bIns="-25560" numCol="1" spcCol="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-EE" sz="2100" b="0" strike="noStrike" spc="-1" dirty="0">
                <a:solidFill>
                  <a:srgbClr val="E8EAED"/>
                </a:solidFill>
                <a:latin typeface="inherit"/>
                <a:ea typeface="DejaVu Sans"/>
              </a:rPr>
              <a:t>On palju komponente, millel on kognitiivsele funktsioonile positiivne mõju. Üks paljutõotavamaid koostisosi, mille tõhusus on tõestatud, on polüfenoolid.</a:t>
            </a:r>
            <a:r>
              <a:rPr lang="et-EE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ru-RU" sz="16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Сквиркл"/>
          <p:cNvSpPr/>
          <p:nvPr/>
        </p:nvSpPr>
        <p:spPr>
          <a:xfrm>
            <a:off x="-2706120" y="4960440"/>
            <a:ext cx="12850920" cy="5302800"/>
          </a:xfrm>
          <a:prstGeom prst="roundRect">
            <a:avLst>
              <a:gd name="adj" fmla="val 50000"/>
            </a:avLst>
          </a:prstGeom>
          <a:solidFill>
            <a:srgbClr val="494295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Safrino"/>
          <p:cNvSpPr/>
          <p:nvPr/>
        </p:nvSpPr>
        <p:spPr>
          <a:xfrm>
            <a:off x="1301760" y="12677040"/>
            <a:ext cx="2844720" cy="627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et" sz="2500" b="1" strike="noStrike" cap="all" spc="-1" dirty="0">
                <a:solidFill>
                  <a:srgbClr val="285FB0"/>
                </a:solidFill>
                <a:latin typeface="Arial"/>
                <a:ea typeface="Arial"/>
              </a:rPr>
              <a:t>Memo-prime</a:t>
            </a:r>
            <a:endParaRPr lang="ru-RU" sz="2500" b="0" strike="noStrike" spc="-1" dirty="0">
              <a:latin typeface="Arial"/>
            </a:endParaRPr>
          </a:p>
        </p:txBody>
      </p:sp>
      <p:sp>
        <p:nvSpPr>
          <p:cNvPr id="175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281960" y="1054080"/>
            <a:ext cx="21810600" cy="2669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8200" b="1" strike="noStrike" cap="all" spc="-1" baseline="30000" dirty="0">
                <a:solidFill>
                  <a:srgbClr val="363F47"/>
                </a:solidFill>
                <a:latin typeface="Arial"/>
                <a:ea typeface="Arial"/>
              </a:rPr>
              <a:t>Koostisosade sünergia</a:t>
            </a:r>
            <a:br>
              <a:rPr dirty="0"/>
            </a:br>
            <a:r>
              <a:rPr lang="et" sz="8200" b="0" strike="noStrike" cap="all" spc="-1" baseline="30000" dirty="0">
                <a:solidFill>
                  <a:srgbClr val="363F47"/>
                </a:solidFill>
                <a:latin typeface="Arial"/>
                <a:ea typeface="Arial"/>
              </a:rPr>
              <a:t> Memophenol™ tõhususe võti</a:t>
            </a:r>
            <a:endParaRPr lang="ru-RU" sz="8200" b="0" strike="noStrike" spc="-1" dirty="0">
              <a:latin typeface="Arial"/>
            </a:endParaRPr>
          </a:p>
        </p:txBody>
      </p:sp>
      <p:sp>
        <p:nvSpPr>
          <p:cNvPr id="176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-17640" y="6313680"/>
            <a:ext cx="7952760" cy="4650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-EE" sz="6300" b="1" strike="noStrike" spc="-1" baseline="30000" dirty="0">
                <a:solidFill>
                  <a:srgbClr val="FFFFFF"/>
                </a:solidFill>
                <a:latin typeface="Arial"/>
                <a:ea typeface="Arial"/>
              </a:rPr>
              <a:t>Memophenol™ kompleksi looduslikud koostisosad toimivad sünergias, suurendades üksteise aktiivsust.</a:t>
            </a:r>
            <a:endParaRPr lang="ru-RU" sz="6300" b="0" strike="noStrike" spc="-1" dirty="0">
              <a:latin typeface="Arial"/>
            </a:endParaRPr>
          </a:p>
        </p:txBody>
      </p:sp>
      <p:pic>
        <p:nvPicPr>
          <p:cNvPr id="177" name="Main.png" descr="Main.png"/>
          <p:cNvPicPr/>
          <p:nvPr/>
        </p:nvPicPr>
        <p:blipFill>
          <a:blip r:embed="rId2"/>
          <a:stretch/>
        </p:blipFill>
        <p:spPr>
          <a:xfrm>
            <a:off x="21251880" y="12783960"/>
            <a:ext cx="1773360" cy="314640"/>
          </a:xfrm>
          <a:prstGeom prst="rect">
            <a:avLst/>
          </a:prstGeom>
          <a:ln w="12700">
            <a:noFill/>
          </a:ln>
        </p:spPr>
      </p:pic>
      <p:sp>
        <p:nvSpPr>
          <p:cNvPr id="178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4182920" y="4960440"/>
            <a:ext cx="9112320" cy="3338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5200" b="1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Kontsentratsiooni aitavad tõsta</a:t>
            </a:r>
            <a:r>
              <a:rPr lang="et" sz="5200" b="0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 </a:t>
            </a:r>
            <a:r>
              <a:rPr lang="et" sz="5200" b="1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Prantsuse</a:t>
            </a:r>
            <a:r>
              <a:rPr lang="et" sz="5200" b="0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 Pinot Noir ja Champagne piirkonnast pärit Chardonnay viinamarjaekstrakt.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179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14182920" y="9012240"/>
            <a:ext cx="9112320" cy="1754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5680" tIns="85680" rIns="85680" bIns="8568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t" sz="5200" b="1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Kanada metsmustika </a:t>
            </a:r>
            <a:r>
              <a:rPr lang="et" sz="5200" b="0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ekstrakt</a:t>
            </a:r>
            <a:r>
              <a:rPr lang="et" sz="5200" b="1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 </a:t>
            </a:r>
            <a:r>
              <a:rPr lang="et" sz="5200" b="0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aitab</a:t>
            </a:r>
            <a:r>
              <a:rPr lang="et" sz="5200" b="1" strike="noStrike" spc="-1" baseline="30000" dirty="0">
                <a:solidFill>
                  <a:srgbClr val="363F47"/>
                </a:solidFill>
                <a:latin typeface="Arial"/>
                <a:ea typeface="Arial"/>
              </a:rPr>
              <a:t> korrigeerida mäluhäireid.</a:t>
            </a:r>
            <a:endParaRPr lang="ru-RU" sz="5200" b="0" strike="noStrike" spc="-1" dirty="0">
              <a:latin typeface="Arial"/>
            </a:endParaRPr>
          </a:p>
        </p:txBody>
      </p:sp>
      <p:sp>
        <p:nvSpPr>
          <p:cNvPr id="180" name="Кружок"/>
          <p:cNvSpPr/>
          <p:nvPr/>
        </p:nvSpPr>
        <p:spPr>
          <a:xfrm>
            <a:off x="11899800" y="4838400"/>
            <a:ext cx="1486800" cy="1486800"/>
          </a:xfrm>
          <a:prstGeom prst="ellipse">
            <a:avLst/>
          </a:prstGeom>
          <a:noFill/>
          <a:ln w="38100">
            <a:solidFill>
              <a:srgbClr val="49429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1" name="Сквиркл"/>
          <p:cNvSpPr/>
          <p:nvPr/>
        </p:nvSpPr>
        <p:spPr>
          <a:xfrm>
            <a:off x="11660040" y="4595760"/>
            <a:ext cx="1966680" cy="5916960"/>
          </a:xfrm>
          <a:prstGeom prst="roundRect">
            <a:avLst>
              <a:gd name="adj" fmla="val 50000"/>
            </a:avLst>
          </a:prstGeom>
          <a:noFill/>
          <a:ln w="50800" cap="rnd">
            <a:solidFill>
              <a:srgbClr val="48429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" name="Кружок"/>
          <p:cNvSpPr/>
          <p:nvPr/>
        </p:nvSpPr>
        <p:spPr>
          <a:xfrm>
            <a:off x="1298520" y="3907440"/>
            <a:ext cx="2222640" cy="2222640"/>
          </a:xfrm>
          <a:prstGeom prst="ellipse">
            <a:avLst/>
          </a:prstGeom>
          <a:solidFill>
            <a:srgbClr val="494295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3" name="Кружок"/>
          <p:cNvSpPr/>
          <p:nvPr/>
        </p:nvSpPr>
        <p:spPr>
          <a:xfrm>
            <a:off x="11895840" y="8776440"/>
            <a:ext cx="1486800" cy="1486800"/>
          </a:xfrm>
          <a:prstGeom prst="ellipse">
            <a:avLst/>
          </a:prstGeom>
          <a:noFill/>
          <a:ln w="38100">
            <a:solidFill>
              <a:srgbClr val="49429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4" name="sinergy.png" descr="sinergy.png"/>
          <p:cNvPicPr/>
          <p:nvPr/>
        </p:nvPicPr>
        <p:blipFill>
          <a:blip r:embed="rId3"/>
          <a:stretch/>
        </p:blipFill>
        <p:spPr>
          <a:xfrm>
            <a:off x="1523160" y="4132080"/>
            <a:ext cx="1773360" cy="1773360"/>
          </a:xfrm>
          <a:prstGeom prst="rect">
            <a:avLst/>
          </a:prstGeom>
          <a:ln w="12700">
            <a:noFill/>
          </a:ln>
        </p:spPr>
      </p:pic>
      <p:pic>
        <p:nvPicPr>
          <p:cNvPr id="185" name="Picture 1" descr="Picture 1"/>
          <p:cNvPicPr/>
          <p:nvPr/>
        </p:nvPicPr>
        <p:blipFill>
          <a:blip r:embed="rId4"/>
          <a:stretch/>
        </p:blipFill>
        <p:spPr>
          <a:xfrm>
            <a:off x="12205080" y="5041440"/>
            <a:ext cx="990360" cy="1037880"/>
          </a:xfrm>
          <a:prstGeom prst="rect">
            <a:avLst/>
          </a:prstGeom>
          <a:ln w="12700">
            <a:noFill/>
          </a:ln>
        </p:spPr>
      </p:pic>
      <p:pic>
        <p:nvPicPr>
          <p:cNvPr id="186" name="Picture 2" descr="Picture 2"/>
          <p:cNvPicPr/>
          <p:nvPr/>
        </p:nvPicPr>
        <p:blipFill>
          <a:blip r:embed="rId5"/>
          <a:stretch/>
        </p:blipFill>
        <p:spPr>
          <a:xfrm>
            <a:off x="12165840" y="8993160"/>
            <a:ext cx="1055160" cy="105408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</TotalTime>
  <Words>980</Words>
  <Application>Microsoft Office PowerPoint</Application>
  <PresentationFormat>Custom</PresentationFormat>
  <Paragraphs>158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inherit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Елена Вермишева</dc:creator>
  <dc:description/>
  <cp:lastModifiedBy>Karina Vanina</cp:lastModifiedBy>
  <cp:revision>24</cp:revision>
  <dcterms:modified xsi:type="dcterms:W3CDTF">2023-11-29T10:19:38Z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Произвольный</vt:lpwstr>
  </property>
  <property fmtid="{D5CDD505-2E9C-101B-9397-08002B2CF9AE}" pid="3" name="Slides">
    <vt:i4>21</vt:i4>
  </property>
</Properties>
</file>